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9"/>
  </p:notes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1" r:id="rId45"/>
    <p:sldId id="306" r:id="rId46"/>
    <p:sldId id="303" r:id="rId47"/>
    <p:sldId id="322" r:id="rId48"/>
  </p:sldIdLst>
  <p:sldSz cx="9144000" cy="5143500" type="screen16x9"/>
  <p:notesSz cx="6858000" cy="9144000"/>
  <p:embeddedFontLst>
    <p:embeddedFont>
      <p:font typeface="Advent Pro Light" panose="020B0604020202020204" charset="0"/>
      <p:regular r:id="rId50"/>
      <p:bold r:id="rId51"/>
    </p:embeddedFont>
    <p:embeddedFont>
      <p:font typeface="Anton" pitchFamily="2" charset="0"/>
      <p:regular r:id="rId52"/>
    </p:embeddedFont>
    <p:embeddedFont>
      <p:font typeface="Fira Sans Condensed Light" panose="020B0403050000020004" pitchFamily="34" charset="0"/>
      <p:regular r:id="rId53"/>
      <p:bold r:id="rId54"/>
      <p:italic r:id="rId55"/>
      <p:boldItalic r:id="rId56"/>
    </p:embeddedFont>
    <p:embeddedFont>
      <p:font typeface="Rajdhani"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415395-A75C-404F-A75B-FE907EB630FE}">
  <a:tblStyle styleId="{30415395-A75C-404F-A75B-FE907EB630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31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034eb8ba1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034eb8ba1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34b8ab84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34b8ab84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fc8520c04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fc8520c04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fc8520c047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fc8520c047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c8520c047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c8520c047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fc8520c047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fc8520c047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c8520c047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c8520c047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fc8520c047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fc8520c047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fc8520c0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fc8520c0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fc8520c047_1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fc8520c047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fc8520c047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fc8520c047_1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c8520c047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c8520c047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439cfd0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439cfd0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368e4c81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0368e4c81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c1a000325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c1a000325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368e4c81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368e4c81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368e4c81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368e4c81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0368e4c8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0368e4c8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0439cfd0e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0439cfd0e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400">
                <a:solidFill>
                  <a:schemeClr val="lt2"/>
                </a:solidFill>
                <a:latin typeface="Fira Sans Condensed Light"/>
                <a:ea typeface="Fira Sans Condensed Light"/>
                <a:cs typeface="Fira Sans Condensed Light"/>
                <a:sym typeface="Fira Sans Condensed Light"/>
              </a:rPr>
              <a:t>Bệnh võng mạc tiểu đường (DR) là một bệnh lý nghiêm trọng về mắt do bệnh tiểu đường gây ra, có thể dẫn đến suy giảm thị lực và mù lòa nếu không được phát hiện và điều trị sớm. Trong số ước tính 422Trítriệu người mắc bệnh tiểu đường trên toàn thế giới, ước tính hơn 148 triệu người mắc bệnh DR và 48 triệu người mắc bệnh DR do suy âgiảm thị lực (VTDR) có thể dẫn đến mù lòa.</a:t>
            </a:r>
            <a:endParaRPr sz="140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a:t>Trí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0368e4c81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0368e4c81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c1a00032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fc1a00032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368e4c81e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0368e4c81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0439cfd0e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0439cfd0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fc1a00032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fc1a00032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c1a000325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fc1a000325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fc1a000325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fc1a0003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fc1a000325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fc1a000325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0439cfd0e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0439cfd0e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fc1a000325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fc1a000325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34eb8ba17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34eb8ba1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chemeClr val="lt2"/>
                </a:solidFill>
                <a:latin typeface="Fira Sans Condensed Light"/>
                <a:ea typeface="Fira Sans Condensed Light"/>
                <a:cs typeface="Fira Sans Condensed Light"/>
                <a:sym typeface="Fira Sans Condensed Light"/>
              </a:rPr>
              <a:t>Bệnh võng mạc tiểu đường (DR) là một bệnh lý nghiêm trọng về mắt do bệnh tiểu đường gây ra, có thể dẫn đến suy giảm thị lực và mù lòa nếu không được phát hiện và điều trị sớm. Trong số ước tính 422 triệu người mắc bệnh tiểu đường trên toàn thế giới, ước tính hơn 148 triệu người mắc bệnh DR và 48 triệu người mắc bệnh DR do suy âgiảm thị lực (VTDR) có thể dẫn đến mù lòa.</a:t>
            </a:r>
            <a:endParaRPr sz="140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a:t>Trí</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fc1a000325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fc1a000325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fc1a000325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fc1a000325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fc1a000325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fc1a000325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0462989c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0462989c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34eb8ba1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34eb8ba1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chemeClr val="lt2"/>
                </a:solidFill>
                <a:latin typeface="Fira Sans Condensed Light"/>
                <a:ea typeface="Fira Sans Condensed Light"/>
                <a:cs typeface="Fira Sans Condensed Light"/>
                <a:sym typeface="Fira Sans Condensed Light"/>
              </a:rPr>
              <a:t>Bệnh võng mạc tiểu đường (DR) là một bệnh lý nghiêm trọng về mắt do bệnh tiểu đường gây ra, có thể dẫn đến suy giảm thị lực và mù lòa nếu không được phát hiện và điều trị sớm. Trong số ước tính 422 triệu người mắc bệnh tiểu đường trên toàn thế giới, ước tính hơn 148 triệu người mắc bệnh DR và 48 triệu người mắc bệnh DR do suy âgiảm thị lực (VTDR) có thể dẫn đến mù lòa.</a:t>
            </a:r>
            <a:endParaRPr sz="140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a:t>Trí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34eb8ba1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34eb8ba1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34eb8ba17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34eb8ba17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c8520c047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c8520c047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Linh</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6" r:id="rId5"/>
    <p:sldLayoutId id="2147483657" r:id="rId6"/>
    <p:sldLayoutId id="2147483659" r:id="rId7"/>
    <p:sldLayoutId id="2147483660" r:id="rId8"/>
    <p:sldLayoutId id="2147483662"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jp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arxiv.org/pdf/1801.04381v4.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arxiv.org/pdf/1905.11946v5.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arxiv.org/pdf/1905.11946v5.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vinmec.com/vi/ky-thuat-chan-doan/chup-oct-ban-phan-sau-nhan-cau-34/"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www.vinmec.com/vi/tin-tuc/thong-tin-suc-khoe/benh-vong-mac-dai-thao-duong/"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www.kaggle.com/c/aptos2019-blindness-detection/discussion/98239#latest-57370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hyperlink" Target="https://www.kaggle.com/c/diabetic-retinopathy-detection/leaderboar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1.jpg"/><Relationship Id="rId4" Type="http://schemas.openxmlformats.org/officeDocument/2006/relationships/image" Target="../media/image70.jpg"/></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4.jp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storage.googleapis.com/kaggle-forum-message-attachments/88655/2795/competitionreport.pdf" TargetMode="External"/><Relationship Id="rId3" Type="http://schemas.openxmlformats.org/officeDocument/2006/relationships/image" Target="../media/image4.jpg"/><Relationship Id="rId7" Type="http://schemas.openxmlformats.org/officeDocument/2006/relationships/hyperlink" Target="https://www.geeksforgeeks.org/clahe-histogram-eqalization-opencv/"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jp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8.jp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15725" y="908000"/>
            <a:ext cx="48297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Rajdhani"/>
                <a:ea typeface="Rajdhani"/>
                <a:cs typeface="Rajdhani"/>
                <a:sym typeface="Rajdhani"/>
              </a:rPr>
              <a:t>Diabetic Retinopathy</a:t>
            </a:r>
            <a:endParaRPr>
              <a:latin typeface="Rajdhani"/>
              <a:ea typeface="Rajdhani"/>
              <a:cs typeface="Rajdhani"/>
              <a:sym typeface="Rajdhani"/>
            </a:endParaRPr>
          </a:p>
        </p:txBody>
      </p:sp>
      <p:sp>
        <p:nvSpPr>
          <p:cNvPr id="103" name="Google Shape;103;p24"/>
          <p:cNvSpPr txBox="1">
            <a:spLocks noGrp="1"/>
          </p:cNvSpPr>
          <p:nvPr>
            <p:ph type="subTitle" idx="1"/>
          </p:nvPr>
        </p:nvSpPr>
        <p:spPr>
          <a:xfrm>
            <a:off x="661150" y="3498500"/>
            <a:ext cx="3384900" cy="5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Condensed Light"/>
                <a:ea typeface="Fira Sans Condensed Light"/>
                <a:cs typeface="Fira Sans Condensed Light"/>
                <a:sym typeface="Fira Sans Condensed Light"/>
              </a:rPr>
              <a:t>Nguyễn Minh Trí - 19522389</a:t>
            </a:r>
            <a:endParaRPr>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a:latin typeface="Fira Sans Condensed Light"/>
                <a:ea typeface="Fira Sans Condensed Light"/>
                <a:cs typeface="Fira Sans Condensed Light"/>
                <a:sym typeface="Fira Sans Condensed Light"/>
              </a:rPr>
              <a:t>Trương Xuân Linh - 19521759</a:t>
            </a:r>
            <a:endParaRPr>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a:blip r:embed="rId4">
            <a:alphaModFix/>
          </a:blip>
          <a:stretch>
            <a:fillRect/>
          </a:stretch>
        </p:blipFill>
        <p:spPr>
          <a:xfrm>
            <a:off x="4835300" y="908000"/>
            <a:ext cx="3959050" cy="3642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35"/>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Xử lý ảnh</a:t>
            </a:r>
            <a:endParaRPr sz="3000">
              <a:latin typeface="Arial"/>
              <a:ea typeface="Arial"/>
              <a:cs typeface="Arial"/>
              <a:sym typeface="Arial"/>
            </a:endParaRPr>
          </a:p>
        </p:txBody>
      </p:sp>
      <p:sp>
        <p:nvSpPr>
          <p:cNvPr id="265" name="Google Shape;265;p35"/>
          <p:cNvSpPr txBox="1">
            <a:spLocks noGrp="1"/>
          </p:cNvSpPr>
          <p:nvPr>
            <p:ph type="title" idx="5"/>
          </p:nvPr>
        </p:nvSpPr>
        <p:spPr>
          <a:xfrm>
            <a:off x="55887" y="2557825"/>
            <a:ext cx="1539300" cy="68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Arial"/>
                <a:ea typeface="Arial"/>
                <a:cs typeface="Arial"/>
                <a:sym typeface="Arial"/>
              </a:rPr>
              <a:t>    Contrast Limited AHE</a:t>
            </a:r>
            <a:endParaRPr>
              <a:latin typeface="Arial"/>
              <a:ea typeface="Arial"/>
              <a:cs typeface="Arial"/>
              <a:sym typeface="Arial"/>
            </a:endParaRPr>
          </a:p>
        </p:txBody>
      </p:sp>
      <p:cxnSp>
        <p:nvCxnSpPr>
          <p:cNvPr id="266" name="Google Shape;266;p35"/>
          <p:cNvCxnSpPr/>
          <p:nvPr/>
        </p:nvCxnSpPr>
        <p:spPr>
          <a:xfrm rot="10800000">
            <a:off x="1554862"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267" name="Google Shape;267;p35"/>
          <p:cNvSpPr/>
          <p:nvPr/>
        </p:nvSpPr>
        <p:spPr>
          <a:xfrm>
            <a:off x="19398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a:off x="34855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a:off x="50312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a:off x="65769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81226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35"/>
          <p:cNvCxnSpPr>
            <a:stCxn id="267" idx="6"/>
            <a:endCxn id="268" idx="2"/>
          </p:cNvCxnSpPr>
          <p:nvPr/>
        </p:nvCxnSpPr>
        <p:spPr>
          <a:xfrm>
            <a:off x="2512550" y="9764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273" name="Google Shape;273;p35"/>
          <p:cNvCxnSpPr>
            <a:stCxn id="268" idx="6"/>
            <a:endCxn id="269" idx="2"/>
          </p:cNvCxnSpPr>
          <p:nvPr/>
        </p:nvCxnSpPr>
        <p:spPr>
          <a:xfrm>
            <a:off x="4058250" y="9764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274" name="Google Shape;274;p35"/>
          <p:cNvCxnSpPr>
            <a:stCxn id="269" idx="6"/>
            <a:endCxn id="270" idx="2"/>
          </p:cNvCxnSpPr>
          <p:nvPr/>
        </p:nvCxnSpPr>
        <p:spPr>
          <a:xfrm>
            <a:off x="5603950" y="9764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275" name="Google Shape;275;p35"/>
          <p:cNvCxnSpPr>
            <a:stCxn id="270" idx="6"/>
            <a:endCxn id="271" idx="2"/>
          </p:cNvCxnSpPr>
          <p:nvPr/>
        </p:nvCxnSpPr>
        <p:spPr>
          <a:xfrm>
            <a:off x="7149650" y="976425"/>
            <a:ext cx="972900" cy="0"/>
          </a:xfrm>
          <a:prstGeom prst="straightConnector1">
            <a:avLst/>
          </a:prstGeom>
          <a:noFill/>
          <a:ln w="19050" cap="flat" cmpd="sng">
            <a:solidFill>
              <a:schemeClr val="lt2"/>
            </a:solidFill>
            <a:prstDash val="solid"/>
            <a:round/>
            <a:headEnd type="none" w="med" len="med"/>
            <a:tailEnd type="none" w="med" len="med"/>
          </a:ln>
        </p:spPr>
      </p:cxnSp>
      <p:sp>
        <p:nvSpPr>
          <p:cNvPr id="276" name="Google Shape;276;p35"/>
          <p:cNvSpPr txBox="1"/>
          <p:nvPr/>
        </p:nvSpPr>
        <p:spPr>
          <a:xfrm>
            <a:off x="2000600" y="807075"/>
            <a:ext cx="451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LAB</a:t>
            </a:r>
            <a:endParaRPr sz="1000" b="1">
              <a:solidFill>
                <a:schemeClr val="lt2"/>
              </a:solidFill>
            </a:endParaRPr>
          </a:p>
        </p:txBody>
      </p:sp>
      <p:sp>
        <p:nvSpPr>
          <p:cNvPr id="277" name="Google Shape;277;p35"/>
          <p:cNvSpPr txBox="1"/>
          <p:nvPr/>
        </p:nvSpPr>
        <p:spPr>
          <a:xfrm>
            <a:off x="3546250" y="807075"/>
            <a:ext cx="572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Split</a:t>
            </a:r>
            <a:endParaRPr sz="1000" b="1">
              <a:solidFill>
                <a:schemeClr val="lt2"/>
              </a:solidFill>
            </a:endParaRPr>
          </a:p>
        </p:txBody>
      </p:sp>
      <p:sp>
        <p:nvSpPr>
          <p:cNvPr id="278" name="Google Shape;278;p35"/>
          <p:cNvSpPr txBox="1"/>
          <p:nvPr/>
        </p:nvSpPr>
        <p:spPr>
          <a:xfrm>
            <a:off x="4994600" y="807075"/>
            <a:ext cx="76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CLAHE</a:t>
            </a:r>
            <a:endParaRPr sz="1000" b="1">
              <a:solidFill>
                <a:schemeClr val="lt2"/>
              </a:solidFill>
            </a:endParaRPr>
          </a:p>
        </p:txBody>
      </p:sp>
      <p:sp>
        <p:nvSpPr>
          <p:cNvPr id="279" name="Google Shape;279;p35"/>
          <p:cNvSpPr txBox="1"/>
          <p:nvPr/>
        </p:nvSpPr>
        <p:spPr>
          <a:xfrm>
            <a:off x="6588975" y="807075"/>
            <a:ext cx="76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Merge</a:t>
            </a:r>
            <a:endParaRPr sz="1000" b="1">
              <a:solidFill>
                <a:schemeClr val="lt2"/>
              </a:solidFill>
            </a:endParaRPr>
          </a:p>
        </p:txBody>
      </p:sp>
      <p:sp>
        <p:nvSpPr>
          <p:cNvPr id="280" name="Google Shape;280;p35"/>
          <p:cNvSpPr txBox="1"/>
          <p:nvPr/>
        </p:nvSpPr>
        <p:spPr>
          <a:xfrm>
            <a:off x="8061850" y="807075"/>
            <a:ext cx="687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Denoise</a:t>
            </a:r>
            <a:endParaRPr sz="1000" b="1">
              <a:solidFill>
                <a:schemeClr val="lt2"/>
              </a:solidFill>
            </a:endParaRPr>
          </a:p>
        </p:txBody>
      </p:sp>
      <p:pic>
        <p:nvPicPr>
          <p:cNvPr id="281" name="Google Shape;281;p35"/>
          <p:cNvPicPr preferRelativeResize="0"/>
          <p:nvPr/>
        </p:nvPicPr>
        <p:blipFill>
          <a:blip r:embed="rId4">
            <a:alphaModFix/>
          </a:blip>
          <a:stretch>
            <a:fillRect/>
          </a:stretch>
        </p:blipFill>
        <p:spPr>
          <a:xfrm>
            <a:off x="1905713" y="1414425"/>
            <a:ext cx="1750975" cy="1740274"/>
          </a:xfrm>
          <a:prstGeom prst="rect">
            <a:avLst/>
          </a:prstGeom>
          <a:noFill/>
          <a:ln>
            <a:noFill/>
          </a:ln>
        </p:spPr>
      </p:pic>
      <p:pic>
        <p:nvPicPr>
          <p:cNvPr id="282" name="Google Shape;282;p35"/>
          <p:cNvPicPr preferRelativeResize="0"/>
          <p:nvPr/>
        </p:nvPicPr>
        <p:blipFill>
          <a:blip r:embed="rId5">
            <a:alphaModFix/>
          </a:blip>
          <a:stretch>
            <a:fillRect/>
          </a:stretch>
        </p:blipFill>
        <p:spPr>
          <a:xfrm>
            <a:off x="7265600" y="1414425"/>
            <a:ext cx="1750975" cy="1740296"/>
          </a:xfrm>
          <a:prstGeom prst="rect">
            <a:avLst/>
          </a:prstGeom>
          <a:noFill/>
          <a:ln>
            <a:noFill/>
          </a:ln>
        </p:spPr>
      </p:pic>
      <p:pic>
        <p:nvPicPr>
          <p:cNvPr id="283" name="Google Shape;283;p35"/>
          <p:cNvPicPr preferRelativeResize="0"/>
          <p:nvPr/>
        </p:nvPicPr>
        <p:blipFill>
          <a:blip r:embed="rId6">
            <a:alphaModFix/>
          </a:blip>
          <a:stretch>
            <a:fillRect/>
          </a:stretch>
        </p:blipFill>
        <p:spPr>
          <a:xfrm>
            <a:off x="5009250" y="1801085"/>
            <a:ext cx="972899" cy="966955"/>
          </a:xfrm>
          <a:prstGeom prst="rect">
            <a:avLst/>
          </a:prstGeom>
          <a:noFill/>
          <a:ln>
            <a:noFill/>
          </a:ln>
        </p:spPr>
      </p:pic>
      <p:pic>
        <p:nvPicPr>
          <p:cNvPr id="284" name="Google Shape;284;p35"/>
          <p:cNvPicPr preferRelativeResize="0"/>
          <p:nvPr/>
        </p:nvPicPr>
        <p:blipFill>
          <a:blip r:embed="rId7">
            <a:alphaModFix/>
          </a:blip>
          <a:stretch>
            <a:fillRect/>
          </a:stretch>
        </p:blipFill>
        <p:spPr>
          <a:xfrm>
            <a:off x="5982150" y="1801072"/>
            <a:ext cx="972899" cy="966960"/>
          </a:xfrm>
          <a:prstGeom prst="rect">
            <a:avLst/>
          </a:prstGeom>
          <a:noFill/>
          <a:ln>
            <a:noFill/>
          </a:ln>
        </p:spPr>
      </p:pic>
      <p:pic>
        <p:nvPicPr>
          <p:cNvPr id="285" name="Google Shape;285;p35"/>
          <p:cNvPicPr preferRelativeResize="0"/>
          <p:nvPr/>
        </p:nvPicPr>
        <p:blipFill>
          <a:blip r:embed="rId5">
            <a:alphaModFix/>
          </a:blip>
          <a:stretch>
            <a:fillRect/>
          </a:stretch>
        </p:blipFill>
        <p:spPr>
          <a:xfrm>
            <a:off x="3967262" y="1766765"/>
            <a:ext cx="1041976" cy="1035599"/>
          </a:xfrm>
          <a:prstGeom prst="rect">
            <a:avLst/>
          </a:prstGeom>
          <a:noFill/>
          <a:ln>
            <a:noFill/>
          </a:ln>
        </p:spPr>
      </p:pic>
      <p:pic>
        <p:nvPicPr>
          <p:cNvPr id="286" name="Google Shape;286;p35"/>
          <p:cNvPicPr preferRelativeResize="0"/>
          <p:nvPr/>
        </p:nvPicPr>
        <p:blipFill>
          <a:blip r:embed="rId8">
            <a:alphaModFix/>
          </a:blip>
          <a:stretch>
            <a:fillRect/>
          </a:stretch>
        </p:blipFill>
        <p:spPr>
          <a:xfrm>
            <a:off x="7265600" y="3358293"/>
            <a:ext cx="1750975" cy="1740281"/>
          </a:xfrm>
          <a:prstGeom prst="rect">
            <a:avLst/>
          </a:prstGeom>
          <a:noFill/>
          <a:ln>
            <a:noFill/>
          </a:ln>
        </p:spPr>
      </p:pic>
      <p:pic>
        <p:nvPicPr>
          <p:cNvPr id="287" name="Google Shape;287;p35"/>
          <p:cNvPicPr preferRelativeResize="0"/>
          <p:nvPr/>
        </p:nvPicPr>
        <p:blipFill>
          <a:blip r:embed="rId9">
            <a:alphaModFix/>
          </a:blip>
          <a:stretch>
            <a:fillRect/>
          </a:stretch>
        </p:blipFill>
        <p:spPr>
          <a:xfrm>
            <a:off x="4620225" y="3358325"/>
            <a:ext cx="1750975" cy="1740250"/>
          </a:xfrm>
          <a:prstGeom prst="rect">
            <a:avLst/>
          </a:prstGeom>
          <a:noFill/>
          <a:ln>
            <a:noFill/>
          </a:ln>
        </p:spPr>
      </p:pic>
      <p:pic>
        <p:nvPicPr>
          <p:cNvPr id="288" name="Google Shape;288;p35"/>
          <p:cNvPicPr preferRelativeResize="0"/>
          <p:nvPr/>
        </p:nvPicPr>
        <p:blipFill>
          <a:blip r:embed="rId10">
            <a:alphaModFix/>
          </a:blip>
          <a:stretch>
            <a:fillRect/>
          </a:stretch>
        </p:blipFill>
        <p:spPr>
          <a:xfrm>
            <a:off x="1905725" y="3358308"/>
            <a:ext cx="1750975" cy="1740279"/>
          </a:xfrm>
          <a:prstGeom prst="rect">
            <a:avLst/>
          </a:prstGeom>
          <a:noFill/>
          <a:ln>
            <a:noFill/>
          </a:ln>
        </p:spPr>
      </p:pic>
      <p:cxnSp>
        <p:nvCxnSpPr>
          <p:cNvPr id="289" name="Google Shape;289;p35"/>
          <p:cNvCxnSpPr>
            <a:stCxn id="281" idx="3"/>
            <a:endCxn id="285" idx="1"/>
          </p:cNvCxnSpPr>
          <p:nvPr/>
        </p:nvCxnSpPr>
        <p:spPr>
          <a:xfrm>
            <a:off x="3656689" y="2284562"/>
            <a:ext cx="310500" cy="0"/>
          </a:xfrm>
          <a:prstGeom prst="straightConnector1">
            <a:avLst/>
          </a:prstGeom>
          <a:noFill/>
          <a:ln w="19050" cap="flat" cmpd="sng">
            <a:solidFill>
              <a:srgbClr val="F2F2F2"/>
            </a:solidFill>
            <a:prstDash val="solid"/>
            <a:round/>
            <a:headEnd type="none" w="med" len="med"/>
            <a:tailEnd type="triangle" w="med" len="med"/>
          </a:ln>
        </p:spPr>
      </p:cxnSp>
      <p:cxnSp>
        <p:nvCxnSpPr>
          <p:cNvPr id="290" name="Google Shape;290;p35"/>
          <p:cNvCxnSpPr/>
          <p:nvPr/>
        </p:nvCxnSpPr>
        <p:spPr>
          <a:xfrm>
            <a:off x="6955039" y="2284562"/>
            <a:ext cx="310500" cy="0"/>
          </a:xfrm>
          <a:prstGeom prst="straightConnector1">
            <a:avLst/>
          </a:prstGeom>
          <a:noFill/>
          <a:ln w="19050" cap="flat" cmpd="sng">
            <a:solidFill>
              <a:srgbClr val="F2F2F2"/>
            </a:solidFill>
            <a:prstDash val="solid"/>
            <a:round/>
            <a:headEnd type="none" w="med" len="med"/>
            <a:tailEnd type="triangle" w="med" len="med"/>
          </a:ln>
        </p:spPr>
      </p:cxnSp>
      <p:cxnSp>
        <p:nvCxnSpPr>
          <p:cNvPr id="291" name="Google Shape;291;p35"/>
          <p:cNvCxnSpPr>
            <a:stCxn id="282" idx="2"/>
            <a:endCxn id="286" idx="0"/>
          </p:cNvCxnSpPr>
          <p:nvPr/>
        </p:nvCxnSpPr>
        <p:spPr>
          <a:xfrm>
            <a:off x="8141087" y="3154721"/>
            <a:ext cx="0" cy="203700"/>
          </a:xfrm>
          <a:prstGeom prst="straightConnector1">
            <a:avLst/>
          </a:prstGeom>
          <a:noFill/>
          <a:ln w="19050" cap="flat" cmpd="sng">
            <a:solidFill>
              <a:srgbClr val="F2F2F2"/>
            </a:solidFill>
            <a:prstDash val="solid"/>
            <a:round/>
            <a:headEnd type="none" w="med" len="med"/>
            <a:tailEnd type="triangle" w="med" len="med"/>
          </a:ln>
        </p:spPr>
      </p:cxnSp>
      <p:cxnSp>
        <p:nvCxnSpPr>
          <p:cNvPr id="292" name="Google Shape;292;p35"/>
          <p:cNvCxnSpPr>
            <a:stCxn id="286" idx="1"/>
            <a:endCxn id="287" idx="3"/>
          </p:cNvCxnSpPr>
          <p:nvPr/>
        </p:nvCxnSpPr>
        <p:spPr>
          <a:xfrm rot="10800000">
            <a:off x="6371300" y="4228434"/>
            <a:ext cx="894300" cy="0"/>
          </a:xfrm>
          <a:prstGeom prst="straightConnector1">
            <a:avLst/>
          </a:prstGeom>
          <a:noFill/>
          <a:ln w="19050" cap="flat" cmpd="sng">
            <a:solidFill>
              <a:srgbClr val="F2F2F2"/>
            </a:solidFill>
            <a:prstDash val="solid"/>
            <a:round/>
            <a:headEnd type="none" w="med" len="med"/>
            <a:tailEnd type="triangle" w="med" len="med"/>
          </a:ln>
        </p:spPr>
      </p:cxnSp>
      <p:cxnSp>
        <p:nvCxnSpPr>
          <p:cNvPr id="293" name="Google Shape;293;p35"/>
          <p:cNvCxnSpPr>
            <a:stCxn id="287" idx="1"/>
            <a:endCxn id="288" idx="3"/>
          </p:cNvCxnSpPr>
          <p:nvPr/>
        </p:nvCxnSpPr>
        <p:spPr>
          <a:xfrm rot="10800000">
            <a:off x="3656625" y="4228450"/>
            <a:ext cx="963600" cy="0"/>
          </a:xfrm>
          <a:prstGeom prst="straightConnector1">
            <a:avLst/>
          </a:prstGeom>
          <a:noFill/>
          <a:ln w="19050" cap="flat" cmpd="sng">
            <a:solidFill>
              <a:srgbClr val="F2F2F2"/>
            </a:solidFill>
            <a:prstDash val="solid"/>
            <a:round/>
            <a:headEnd type="none" w="med" len="med"/>
            <a:tailEnd type="triangle" w="med" len="med"/>
          </a:ln>
        </p:spPr>
      </p:cxnSp>
      <p:sp>
        <p:nvSpPr>
          <p:cNvPr id="294" name="Google Shape;294;p35"/>
          <p:cNvSpPr/>
          <p:nvPr/>
        </p:nvSpPr>
        <p:spPr>
          <a:xfrm>
            <a:off x="3942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 name="Google Shape;295;p35"/>
          <p:cNvCxnSpPr>
            <a:stCxn id="294" idx="6"/>
          </p:cNvCxnSpPr>
          <p:nvPr/>
        </p:nvCxnSpPr>
        <p:spPr>
          <a:xfrm>
            <a:off x="966950" y="976425"/>
            <a:ext cx="972900" cy="0"/>
          </a:xfrm>
          <a:prstGeom prst="straightConnector1">
            <a:avLst/>
          </a:prstGeom>
          <a:noFill/>
          <a:ln w="19050" cap="flat" cmpd="sng">
            <a:solidFill>
              <a:schemeClr val="lt2"/>
            </a:solidFill>
            <a:prstDash val="solid"/>
            <a:round/>
            <a:headEnd type="none" w="med" len="med"/>
            <a:tailEnd type="none" w="med" len="med"/>
          </a:ln>
        </p:spPr>
      </p:cxnSp>
      <p:sp>
        <p:nvSpPr>
          <p:cNvPr id="296" name="Google Shape;296;p35"/>
          <p:cNvSpPr txBox="1"/>
          <p:nvPr/>
        </p:nvSpPr>
        <p:spPr>
          <a:xfrm>
            <a:off x="455000" y="807075"/>
            <a:ext cx="512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Crop</a:t>
            </a:r>
            <a:endParaRPr sz="1000" b="1">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4"/>
                                        </p:tgtEl>
                                        <p:attrNameLst>
                                          <p:attrName>style.visibility</p:attrName>
                                        </p:attrNameLst>
                                      </p:cBhvr>
                                      <p:to>
                                        <p:strVal val="visible"/>
                                      </p:to>
                                    </p:set>
                                    <p:animEffect transition="in" filter="fade">
                                      <p:cBhvr>
                                        <p:cTn id="10" dur="500"/>
                                        <p:tgtEl>
                                          <p:spTgt spid="294"/>
                                        </p:tgtEl>
                                      </p:cBhvr>
                                    </p:animEffect>
                                  </p:childTnLst>
                                </p:cTn>
                              </p:par>
                              <p:par>
                                <p:cTn id="11" presetID="10" presetClass="entr" presetSubtype="0" fill="hold" nodeType="withEffect">
                                  <p:stCondLst>
                                    <p:cond delay="0"/>
                                  </p:stCondLst>
                                  <p:childTnLst>
                                    <p:set>
                                      <p:cBhvr>
                                        <p:cTn id="12" dur="1" fill="hold">
                                          <p:stCondLst>
                                            <p:cond delay="0"/>
                                          </p:stCondLst>
                                        </p:cTn>
                                        <p:tgtEl>
                                          <p:spTgt spid="281"/>
                                        </p:tgtEl>
                                        <p:attrNameLst>
                                          <p:attrName>style.visibility</p:attrName>
                                        </p:attrNameLst>
                                      </p:cBhvr>
                                      <p:to>
                                        <p:strVal val="visible"/>
                                      </p:to>
                                    </p:set>
                                    <p:animEffect transition="in" filter="fade">
                                      <p:cBhvr>
                                        <p:cTn id="13" dur="500"/>
                                        <p:tgtEl>
                                          <p:spTgt spid="2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5"/>
                                        </p:tgtEl>
                                        <p:attrNameLst>
                                          <p:attrName>style.visibility</p:attrName>
                                        </p:attrNameLst>
                                      </p:cBhvr>
                                      <p:to>
                                        <p:strVal val="visible"/>
                                      </p:to>
                                    </p:set>
                                    <p:animEffect transition="in" filter="fade">
                                      <p:cBhvr>
                                        <p:cTn id="18" dur="500"/>
                                        <p:tgtEl>
                                          <p:spTgt spid="29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7"/>
                                        </p:tgtEl>
                                        <p:attrNameLst>
                                          <p:attrName>style.visibility</p:attrName>
                                        </p:attrNameLst>
                                      </p:cBhvr>
                                      <p:to>
                                        <p:strVal val="visible"/>
                                      </p:to>
                                    </p:set>
                                    <p:animEffect transition="in" filter="fade">
                                      <p:cBhvr>
                                        <p:cTn id="21" dur="500"/>
                                        <p:tgtEl>
                                          <p:spTgt spid="26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6"/>
                                        </p:tgtEl>
                                        <p:attrNameLst>
                                          <p:attrName>style.visibility</p:attrName>
                                        </p:attrNameLst>
                                      </p:cBhvr>
                                      <p:to>
                                        <p:strVal val="visible"/>
                                      </p:to>
                                    </p:set>
                                    <p:animEffect transition="in" filter="fade">
                                      <p:cBhvr>
                                        <p:cTn id="24" dur="500"/>
                                        <p:tgtEl>
                                          <p:spTgt spid="276"/>
                                        </p:tgtEl>
                                      </p:cBhvr>
                                    </p:animEffect>
                                  </p:childTnLst>
                                </p:cTn>
                              </p:par>
                              <p:par>
                                <p:cTn id="25" presetID="10" presetClass="entr" presetSubtype="0" fill="hold"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fade">
                                      <p:cBhvr>
                                        <p:cTn id="27" dur="500"/>
                                        <p:tgtEl>
                                          <p:spTgt spid="289"/>
                                        </p:tgtEl>
                                      </p:cBhvr>
                                    </p:animEffect>
                                  </p:childTnLst>
                                </p:cTn>
                              </p:par>
                              <p:par>
                                <p:cTn id="28" presetID="10" presetClass="entr" presetSubtype="0" fill="hold" nodeType="withEffect">
                                  <p:stCondLst>
                                    <p:cond delay="0"/>
                                  </p:stCondLst>
                                  <p:childTnLst>
                                    <p:set>
                                      <p:cBhvr>
                                        <p:cTn id="29" dur="1" fill="hold">
                                          <p:stCondLst>
                                            <p:cond delay="0"/>
                                          </p:stCondLst>
                                        </p:cTn>
                                        <p:tgtEl>
                                          <p:spTgt spid="285"/>
                                        </p:tgtEl>
                                        <p:attrNameLst>
                                          <p:attrName>style.visibility</p:attrName>
                                        </p:attrNameLst>
                                      </p:cBhvr>
                                      <p:to>
                                        <p:strVal val="visible"/>
                                      </p:to>
                                    </p:set>
                                    <p:animEffect transition="in" filter="fade">
                                      <p:cBhvr>
                                        <p:cTn id="30" dur="500"/>
                                        <p:tgtEl>
                                          <p:spTgt spid="285"/>
                                        </p:tgtEl>
                                      </p:cBhvr>
                                    </p:animEffect>
                                  </p:childTnLst>
                                </p:cTn>
                              </p:par>
                              <p:par>
                                <p:cTn id="31" presetID="10" presetClass="entr" presetSubtype="0"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fade">
                                      <p:cBhvr>
                                        <p:cTn id="33" dur="500"/>
                                        <p:tgtEl>
                                          <p:spTgt spid="283"/>
                                        </p:tgtEl>
                                      </p:cBhvr>
                                    </p:animEffect>
                                  </p:childTnLst>
                                </p:cTn>
                              </p:par>
                              <p:par>
                                <p:cTn id="34" presetID="10" presetClass="entr" presetSubtype="0" fill="hold" nodeType="withEffect">
                                  <p:stCondLst>
                                    <p:cond delay="0"/>
                                  </p:stCondLst>
                                  <p:childTnLst>
                                    <p:set>
                                      <p:cBhvr>
                                        <p:cTn id="35" dur="1" fill="hold">
                                          <p:stCondLst>
                                            <p:cond delay="0"/>
                                          </p:stCondLst>
                                        </p:cTn>
                                        <p:tgtEl>
                                          <p:spTgt spid="284"/>
                                        </p:tgtEl>
                                        <p:attrNameLst>
                                          <p:attrName>style.visibility</p:attrName>
                                        </p:attrNameLst>
                                      </p:cBhvr>
                                      <p:to>
                                        <p:strVal val="visible"/>
                                      </p:to>
                                    </p:set>
                                    <p:animEffect transition="in" filter="fade">
                                      <p:cBhvr>
                                        <p:cTn id="36" dur="500"/>
                                        <p:tgtEl>
                                          <p:spTgt spid="28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gtEl>
                                        <p:attrNameLst>
                                          <p:attrName>style.visibility</p:attrName>
                                        </p:attrNameLst>
                                      </p:cBhvr>
                                      <p:to>
                                        <p:strVal val="visible"/>
                                      </p:to>
                                    </p:set>
                                    <p:animEffect transition="in" filter="fade">
                                      <p:cBhvr>
                                        <p:cTn id="41" dur="500"/>
                                        <p:tgtEl>
                                          <p:spTgt spid="27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7"/>
                                        </p:tgtEl>
                                        <p:attrNameLst>
                                          <p:attrName>style.visibility</p:attrName>
                                        </p:attrNameLst>
                                      </p:cBhvr>
                                      <p:to>
                                        <p:strVal val="visible"/>
                                      </p:to>
                                    </p:set>
                                    <p:animEffect transition="in" filter="fade">
                                      <p:cBhvr>
                                        <p:cTn id="44" dur="500"/>
                                        <p:tgtEl>
                                          <p:spTgt spid="27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8"/>
                                        </p:tgtEl>
                                        <p:attrNameLst>
                                          <p:attrName>style.visibility</p:attrName>
                                        </p:attrNameLst>
                                      </p:cBhvr>
                                      <p:to>
                                        <p:strVal val="visible"/>
                                      </p:to>
                                    </p:set>
                                    <p:animEffect transition="in" filter="fade">
                                      <p:cBhvr>
                                        <p:cTn id="47" dur="500"/>
                                        <p:tgtEl>
                                          <p:spTgt spid="268"/>
                                        </p:tgtEl>
                                      </p:cBhvr>
                                    </p:animEffect>
                                  </p:childTnLst>
                                </p:cTn>
                              </p:par>
                              <p:par>
                                <p:cTn id="48" presetID="10" presetClass="entr" presetSubtype="0" fill="hold" nodeType="withEffect">
                                  <p:stCondLst>
                                    <p:cond delay="0"/>
                                  </p:stCondLst>
                                  <p:childTnLst>
                                    <p:set>
                                      <p:cBhvr>
                                        <p:cTn id="49" dur="1" fill="hold">
                                          <p:stCondLst>
                                            <p:cond delay="0"/>
                                          </p:stCondLst>
                                        </p:cTn>
                                        <p:tgtEl>
                                          <p:spTgt spid="290"/>
                                        </p:tgtEl>
                                        <p:attrNameLst>
                                          <p:attrName>style.visibility</p:attrName>
                                        </p:attrNameLst>
                                      </p:cBhvr>
                                      <p:to>
                                        <p:strVal val="visible"/>
                                      </p:to>
                                    </p:set>
                                    <p:animEffect transition="in" filter="fade">
                                      <p:cBhvr>
                                        <p:cTn id="50" dur="500"/>
                                        <p:tgtEl>
                                          <p:spTgt spid="290"/>
                                        </p:tgtEl>
                                      </p:cBhvr>
                                    </p:animEffect>
                                  </p:childTnLst>
                                </p:cTn>
                              </p:par>
                              <p:par>
                                <p:cTn id="51" presetID="10" presetClass="entr" presetSubtype="0" fill="hold" nodeType="withEffect">
                                  <p:stCondLst>
                                    <p:cond delay="0"/>
                                  </p:stCondLst>
                                  <p:childTnLst>
                                    <p:set>
                                      <p:cBhvr>
                                        <p:cTn id="52" dur="1" fill="hold">
                                          <p:stCondLst>
                                            <p:cond delay="0"/>
                                          </p:stCondLst>
                                        </p:cTn>
                                        <p:tgtEl>
                                          <p:spTgt spid="282"/>
                                        </p:tgtEl>
                                        <p:attrNameLst>
                                          <p:attrName>style.visibility</p:attrName>
                                        </p:attrNameLst>
                                      </p:cBhvr>
                                      <p:to>
                                        <p:strVal val="visible"/>
                                      </p:to>
                                    </p:set>
                                    <p:animEffect transition="in" filter="fade">
                                      <p:cBhvr>
                                        <p:cTn id="53" dur="500"/>
                                        <p:tgtEl>
                                          <p:spTgt spid="28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3"/>
                                        </p:tgtEl>
                                        <p:attrNameLst>
                                          <p:attrName>style.visibility</p:attrName>
                                        </p:attrNameLst>
                                      </p:cBhvr>
                                      <p:to>
                                        <p:strVal val="visible"/>
                                      </p:to>
                                    </p:set>
                                    <p:animEffect transition="in" filter="fade">
                                      <p:cBhvr>
                                        <p:cTn id="58" dur="500"/>
                                        <p:tgtEl>
                                          <p:spTgt spid="27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fade">
                                      <p:cBhvr>
                                        <p:cTn id="61" dur="500"/>
                                        <p:tgtEl>
                                          <p:spTgt spid="27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9"/>
                                        </p:tgtEl>
                                        <p:attrNameLst>
                                          <p:attrName>style.visibility</p:attrName>
                                        </p:attrNameLst>
                                      </p:cBhvr>
                                      <p:to>
                                        <p:strVal val="visible"/>
                                      </p:to>
                                    </p:set>
                                    <p:animEffect transition="in" filter="fade">
                                      <p:cBhvr>
                                        <p:cTn id="64" dur="500"/>
                                        <p:tgtEl>
                                          <p:spTgt spid="269"/>
                                        </p:tgtEl>
                                      </p:cBhvr>
                                    </p:animEffect>
                                  </p:childTnLst>
                                </p:cTn>
                              </p:par>
                              <p:par>
                                <p:cTn id="65" presetID="10" presetClass="entr" presetSubtype="0" fill="hold" nodeType="withEffect">
                                  <p:stCondLst>
                                    <p:cond delay="0"/>
                                  </p:stCondLst>
                                  <p:childTnLst>
                                    <p:set>
                                      <p:cBhvr>
                                        <p:cTn id="66" dur="1" fill="hold">
                                          <p:stCondLst>
                                            <p:cond delay="0"/>
                                          </p:stCondLst>
                                        </p:cTn>
                                        <p:tgtEl>
                                          <p:spTgt spid="291"/>
                                        </p:tgtEl>
                                        <p:attrNameLst>
                                          <p:attrName>style.visibility</p:attrName>
                                        </p:attrNameLst>
                                      </p:cBhvr>
                                      <p:to>
                                        <p:strVal val="visible"/>
                                      </p:to>
                                    </p:set>
                                    <p:animEffect transition="in" filter="fade">
                                      <p:cBhvr>
                                        <p:cTn id="67" dur="500"/>
                                        <p:tgtEl>
                                          <p:spTgt spid="291"/>
                                        </p:tgtEl>
                                      </p:cBhvr>
                                    </p:animEffect>
                                  </p:childTnLst>
                                </p:cTn>
                              </p:par>
                              <p:par>
                                <p:cTn id="68" presetID="10" presetClass="entr" presetSubtype="0" fill="hold" nodeType="withEffect">
                                  <p:stCondLst>
                                    <p:cond delay="0"/>
                                  </p:stCondLst>
                                  <p:childTnLst>
                                    <p:set>
                                      <p:cBhvr>
                                        <p:cTn id="69" dur="1" fill="hold">
                                          <p:stCondLst>
                                            <p:cond delay="0"/>
                                          </p:stCondLst>
                                        </p:cTn>
                                        <p:tgtEl>
                                          <p:spTgt spid="286"/>
                                        </p:tgtEl>
                                        <p:attrNameLst>
                                          <p:attrName>style.visibility</p:attrName>
                                        </p:attrNameLst>
                                      </p:cBhvr>
                                      <p:to>
                                        <p:strVal val="visible"/>
                                      </p:to>
                                    </p:set>
                                    <p:animEffect transition="in" filter="fade">
                                      <p:cBhvr>
                                        <p:cTn id="70" dur="500"/>
                                        <p:tgtEl>
                                          <p:spTgt spid="28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79"/>
                                        </p:tgtEl>
                                        <p:attrNameLst>
                                          <p:attrName>style.visibility</p:attrName>
                                        </p:attrNameLst>
                                      </p:cBhvr>
                                      <p:to>
                                        <p:strVal val="visible"/>
                                      </p:to>
                                    </p:set>
                                    <p:animEffect transition="in" filter="fade">
                                      <p:cBhvr>
                                        <p:cTn id="75" dur="500"/>
                                        <p:tgtEl>
                                          <p:spTgt spid="27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0"/>
                                        </p:tgtEl>
                                        <p:attrNameLst>
                                          <p:attrName>style.visibility</p:attrName>
                                        </p:attrNameLst>
                                      </p:cBhvr>
                                      <p:to>
                                        <p:strVal val="visible"/>
                                      </p:to>
                                    </p:set>
                                    <p:animEffect transition="in" filter="fade">
                                      <p:cBhvr>
                                        <p:cTn id="78" dur="500"/>
                                        <p:tgtEl>
                                          <p:spTgt spid="270"/>
                                        </p:tgtEl>
                                      </p:cBhvr>
                                    </p:animEffect>
                                  </p:childTnLst>
                                </p:cTn>
                              </p:par>
                              <p:par>
                                <p:cTn id="79" presetID="10" presetClass="entr" presetSubtype="0" fill="hold" nodeType="withEffect">
                                  <p:stCondLst>
                                    <p:cond delay="0"/>
                                  </p:stCondLst>
                                  <p:childTnLst>
                                    <p:set>
                                      <p:cBhvr>
                                        <p:cTn id="80" dur="1" fill="hold">
                                          <p:stCondLst>
                                            <p:cond delay="0"/>
                                          </p:stCondLst>
                                        </p:cTn>
                                        <p:tgtEl>
                                          <p:spTgt spid="274"/>
                                        </p:tgtEl>
                                        <p:attrNameLst>
                                          <p:attrName>style.visibility</p:attrName>
                                        </p:attrNameLst>
                                      </p:cBhvr>
                                      <p:to>
                                        <p:strVal val="visible"/>
                                      </p:to>
                                    </p:set>
                                    <p:animEffect transition="in" filter="fade">
                                      <p:cBhvr>
                                        <p:cTn id="81" dur="500"/>
                                        <p:tgtEl>
                                          <p:spTgt spid="274"/>
                                        </p:tgtEl>
                                      </p:cBhvr>
                                    </p:animEffect>
                                  </p:childTnLst>
                                </p:cTn>
                              </p:par>
                              <p:par>
                                <p:cTn id="82" presetID="10" presetClass="entr" presetSubtype="0" fill="hold" nodeType="withEffect">
                                  <p:stCondLst>
                                    <p:cond delay="0"/>
                                  </p:stCondLst>
                                  <p:childTnLst>
                                    <p:set>
                                      <p:cBhvr>
                                        <p:cTn id="83" dur="1" fill="hold">
                                          <p:stCondLst>
                                            <p:cond delay="0"/>
                                          </p:stCondLst>
                                        </p:cTn>
                                        <p:tgtEl>
                                          <p:spTgt spid="292"/>
                                        </p:tgtEl>
                                        <p:attrNameLst>
                                          <p:attrName>style.visibility</p:attrName>
                                        </p:attrNameLst>
                                      </p:cBhvr>
                                      <p:to>
                                        <p:strVal val="visible"/>
                                      </p:to>
                                    </p:set>
                                    <p:animEffect transition="in" filter="fade">
                                      <p:cBhvr>
                                        <p:cTn id="84" dur="500"/>
                                        <p:tgtEl>
                                          <p:spTgt spid="292"/>
                                        </p:tgtEl>
                                      </p:cBhvr>
                                    </p:animEffect>
                                  </p:childTnLst>
                                </p:cTn>
                              </p:par>
                              <p:par>
                                <p:cTn id="85" presetID="10" presetClass="entr" presetSubtype="0" fill="hold" nodeType="withEffect">
                                  <p:stCondLst>
                                    <p:cond delay="0"/>
                                  </p:stCondLst>
                                  <p:childTnLst>
                                    <p:set>
                                      <p:cBhvr>
                                        <p:cTn id="86" dur="1" fill="hold">
                                          <p:stCondLst>
                                            <p:cond delay="0"/>
                                          </p:stCondLst>
                                        </p:cTn>
                                        <p:tgtEl>
                                          <p:spTgt spid="287"/>
                                        </p:tgtEl>
                                        <p:attrNameLst>
                                          <p:attrName>style.visibility</p:attrName>
                                        </p:attrNameLst>
                                      </p:cBhvr>
                                      <p:to>
                                        <p:strVal val="visible"/>
                                      </p:to>
                                    </p:set>
                                    <p:animEffect transition="in" filter="fade">
                                      <p:cBhvr>
                                        <p:cTn id="87" dur="500"/>
                                        <p:tgtEl>
                                          <p:spTgt spid="2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75"/>
                                        </p:tgtEl>
                                        <p:attrNameLst>
                                          <p:attrName>style.visibility</p:attrName>
                                        </p:attrNameLst>
                                      </p:cBhvr>
                                      <p:to>
                                        <p:strVal val="visible"/>
                                      </p:to>
                                    </p:set>
                                    <p:animEffect transition="in" filter="fade">
                                      <p:cBhvr>
                                        <p:cTn id="92" dur="500"/>
                                        <p:tgtEl>
                                          <p:spTgt spid="27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1"/>
                                        </p:tgtEl>
                                        <p:attrNameLst>
                                          <p:attrName>style.visibility</p:attrName>
                                        </p:attrNameLst>
                                      </p:cBhvr>
                                      <p:to>
                                        <p:strVal val="visible"/>
                                      </p:to>
                                    </p:set>
                                    <p:animEffect transition="in" filter="fade">
                                      <p:cBhvr>
                                        <p:cTn id="95" dur="500"/>
                                        <p:tgtEl>
                                          <p:spTgt spid="27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80"/>
                                        </p:tgtEl>
                                        <p:attrNameLst>
                                          <p:attrName>style.visibility</p:attrName>
                                        </p:attrNameLst>
                                      </p:cBhvr>
                                      <p:to>
                                        <p:strVal val="visible"/>
                                      </p:to>
                                    </p:set>
                                    <p:animEffect transition="in" filter="fade">
                                      <p:cBhvr>
                                        <p:cTn id="98" dur="500"/>
                                        <p:tgtEl>
                                          <p:spTgt spid="280"/>
                                        </p:tgtEl>
                                      </p:cBhvr>
                                    </p:animEffect>
                                  </p:childTnLst>
                                </p:cTn>
                              </p:par>
                              <p:par>
                                <p:cTn id="99" presetID="10" presetClass="entr" presetSubtype="0" fill="hold" nodeType="withEffect">
                                  <p:stCondLst>
                                    <p:cond delay="0"/>
                                  </p:stCondLst>
                                  <p:childTnLst>
                                    <p:set>
                                      <p:cBhvr>
                                        <p:cTn id="100" dur="1" fill="hold">
                                          <p:stCondLst>
                                            <p:cond delay="0"/>
                                          </p:stCondLst>
                                        </p:cTn>
                                        <p:tgtEl>
                                          <p:spTgt spid="293"/>
                                        </p:tgtEl>
                                        <p:attrNameLst>
                                          <p:attrName>style.visibility</p:attrName>
                                        </p:attrNameLst>
                                      </p:cBhvr>
                                      <p:to>
                                        <p:strVal val="visible"/>
                                      </p:to>
                                    </p:set>
                                    <p:animEffect transition="in" filter="fade">
                                      <p:cBhvr>
                                        <p:cTn id="101" dur="500"/>
                                        <p:tgtEl>
                                          <p:spTgt spid="293"/>
                                        </p:tgtEl>
                                      </p:cBhvr>
                                    </p:animEffect>
                                  </p:childTnLst>
                                </p:cTn>
                              </p:par>
                              <p:par>
                                <p:cTn id="102" presetID="10" presetClass="entr" presetSubtype="0" fill="hold" nodeType="withEffect">
                                  <p:stCondLst>
                                    <p:cond delay="0"/>
                                  </p:stCondLst>
                                  <p:childTnLst>
                                    <p:set>
                                      <p:cBhvr>
                                        <p:cTn id="103" dur="1" fill="hold">
                                          <p:stCondLst>
                                            <p:cond delay="0"/>
                                          </p:stCondLst>
                                        </p:cTn>
                                        <p:tgtEl>
                                          <p:spTgt spid="288"/>
                                        </p:tgtEl>
                                        <p:attrNameLst>
                                          <p:attrName>style.visibility</p:attrName>
                                        </p:attrNameLst>
                                      </p:cBhvr>
                                      <p:to>
                                        <p:strVal val="visible"/>
                                      </p:to>
                                    </p:set>
                                    <p:animEffect transition="in" filter="fade">
                                      <p:cBhvr>
                                        <p:cTn id="104"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68" grpId="0" animBg="1"/>
      <p:bldP spid="269" grpId="0" animBg="1"/>
      <p:bldP spid="270" grpId="0" animBg="1"/>
      <p:bldP spid="271" grpId="0" animBg="1"/>
      <p:bldP spid="276" grpId="0"/>
      <p:bldP spid="277" grpId="0"/>
      <p:bldP spid="278" grpId="0"/>
      <p:bldP spid="279" grpId="0"/>
      <p:bldP spid="280" grpId="0"/>
      <p:bldP spid="294" grpId="0" animBg="1"/>
      <p:bldP spid="29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36"/>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Xử lý ảnh</a:t>
            </a:r>
            <a:endParaRPr sz="3000">
              <a:latin typeface="Arial"/>
              <a:ea typeface="Arial"/>
              <a:cs typeface="Arial"/>
              <a:sym typeface="Arial"/>
            </a:endParaRPr>
          </a:p>
        </p:txBody>
      </p:sp>
      <p:sp>
        <p:nvSpPr>
          <p:cNvPr id="302" name="Google Shape;302;p36"/>
          <p:cNvSpPr txBox="1">
            <a:spLocks noGrp="1"/>
          </p:cNvSpPr>
          <p:nvPr>
            <p:ph type="title" idx="5"/>
          </p:nvPr>
        </p:nvSpPr>
        <p:spPr>
          <a:xfrm>
            <a:off x="55887" y="2557825"/>
            <a:ext cx="1539300" cy="68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Arial"/>
                <a:ea typeface="Arial"/>
                <a:cs typeface="Arial"/>
                <a:sym typeface="Arial"/>
              </a:rPr>
              <a:t>    Contrast Limited AHE</a:t>
            </a:r>
            <a:endParaRPr>
              <a:latin typeface="Arial"/>
              <a:ea typeface="Arial"/>
              <a:cs typeface="Arial"/>
              <a:sym typeface="Arial"/>
            </a:endParaRPr>
          </a:p>
        </p:txBody>
      </p:sp>
      <p:cxnSp>
        <p:nvCxnSpPr>
          <p:cNvPr id="303" name="Google Shape;303;p36"/>
          <p:cNvCxnSpPr/>
          <p:nvPr/>
        </p:nvCxnSpPr>
        <p:spPr>
          <a:xfrm rot="10800000">
            <a:off x="1554862" y="2698075"/>
            <a:ext cx="0" cy="408600"/>
          </a:xfrm>
          <a:prstGeom prst="straightConnector1">
            <a:avLst/>
          </a:prstGeom>
          <a:noFill/>
          <a:ln w="19050" cap="flat" cmpd="sng">
            <a:solidFill>
              <a:schemeClr val="lt2"/>
            </a:solidFill>
            <a:prstDash val="solid"/>
            <a:round/>
            <a:headEnd type="oval" w="med" len="med"/>
            <a:tailEnd type="oval" w="med" len="med"/>
          </a:ln>
        </p:spPr>
      </p:cxnSp>
      <p:pic>
        <p:nvPicPr>
          <p:cNvPr id="304" name="Google Shape;304;p36"/>
          <p:cNvPicPr preferRelativeResize="0"/>
          <p:nvPr/>
        </p:nvPicPr>
        <p:blipFill>
          <a:blip r:embed="rId4">
            <a:alphaModFix/>
          </a:blip>
          <a:stretch>
            <a:fillRect/>
          </a:stretch>
        </p:blipFill>
        <p:spPr>
          <a:xfrm>
            <a:off x="2086075" y="868526"/>
            <a:ext cx="2784430" cy="1857200"/>
          </a:xfrm>
          <a:prstGeom prst="rect">
            <a:avLst/>
          </a:prstGeom>
          <a:noFill/>
          <a:ln>
            <a:noFill/>
          </a:ln>
        </p:spPr>
      </p:pic>
      <p:pic>
        <p:nvPicPr>
          <p:cNvPr id="305" name="Google Shape;305;p36"/>
          <p:cNvPicPr preferRelativeResize="0"/>
          <p:nvPr/>
        </p:nvPicPr>
        <p:blipFill>
          <a:blip r:embed="rId5">
            <a:alphaModFix/>
          </a:blip>
          <a:stretch>
            <a:fillRect/>
          </a:stretch>
        </p:blipFill>
        <p:spPr>
          <a:xfrm>
            <a:off x="5856775" y="868525"/>
            <a:ext cx="2420064" cy="1857200"/>
          </a:xfrm>
          <a:prstGeom prst="rect">
            <a:avLst/>
          </a:prstGeom>
          <a:noFill/>
          <a:ln>
            <a:noFill/>
          </a:ln>
        </p:spPr>
      </p:pic>
      <p:pic>
        <p:nvPicPr>
          <p:cNvPr id="306" name="Google Shape;306;p36"/>
          <p:cNvPicPr preferRelativeResize="0"/>
          <p:nvPr/>
        </p:nvPicPr>
        <p:blipFill>
          <a:blip r:embed="rId6">
            <a:alphaModFix/>
          </a:blip>
          <a:stretch>
            <a:fillRect/>
          </a:stretch>
        </p:blipFill>
        <p:spPr>
          <a:xfrm>
            <a:off x="6132375" y="2848200"/>
            <a:ext cx="1868880" cy="1857200"/>
          </a:xfrm>
          <a:prstGeom prst="rect">
            <a:avLst/>
          </a:prstGeom>
          <a:noFill/>
          <a:ln>
            <a:noFill/>
          </a:ln>
        </p:spPr>
      </p:pic>
      <p:pic>
        <p:nvPicPr>
          <p:cNvPr id="307" name="Google Shape;307;p36"/>
          <p:cNvPicPr preferRelativeResize="0"/>
          <p:nvPr/>
        </p:nvPicPr>
        <p:blipFill>
          <a:blip r:embed="rId7">
            <a:alphaModFix/>
          </a:blip>
          <a:stretch>
            <a:fillRect/>
          </a:stretch>
        </p:blipFill>
        <p:spPr>
          <a:xfrm>
            <a:off x="2086050" y="2848199"/>
            <a:ext cx="2784471" cy="1857200"/>
          </a:xfrm>
          <a:prstGeom prst="rect">
            <a:avLst/>
          </a:prstGeom>
          <a:noFill/>
          <a:ln>
            <a:noFill/>
          </a:ln>
        </p:spPr>
      </p:pic>
      <p:cxnSp>
        <p:nvCxnSpPr>
          <p:cNvPr id="308" name="Google Shape;308;p36"/>
          <p:cNvCxnSpPr>
            <a:stCxn id="304" idx="3"/>
            <a:endCxn id="305" idx="1"/>
          </p:cNvCxnSpPr>
          <p:nvPr/>
        </p:nvCxnSpPr>
        <p:spPr>
          <a:xfrm>
            <a:off x="4870505" y="1797126"/>
            <a:ext cx="986400" cy="0"/>
          </a:xfrm>
          <a:prstGeom prst="straightConnector1">
            <a:avLst/>
          </a:prstGeom>
          <a:noFill/>
          <a:ln w="19050" cap="flat" cmpd="sng">
            <a:solidFill>
              <a:srgbClr val="F2F2F2"/>
            </a:solidFill>
            <a:prstDash val="solid"/>
            <a:round/>
            <a:headEnd type="none" w="med" len="med"/>
            <a:tailEnd type="triangle" w="med" len="med"/>
          </a:ln>
        </p:spPr>
      </p:cxnSp>
      <p:cxnSp>
        <p:nvCxnSpPr>
          <p:cNvPr id="309" name="Google Shape;309;p36"/>
          <p:cNvCxnSpPr>
            <a:stCxn id="307" idx="3"/>
            <a:endCxn id="306" idx="1"/>
          </p:cNvCxnSpPr>
          <p:nvPr/>
        </p:nvCxnSpPr>
        <p:spPr>
          <a:xfrm>
            <a:off x="4870521" y="3776799"/>
            <a:ext cx="1261800" cy="0"/>
          </a:xfrm>
          <a:prstGeom prst="straightConnector1">
            <a:avLst/>
          </a:prstGeom>
          <a:noFill/>
          <a:ln w="19050" cap="flat" cmpd="sng">
            <a:solidFill>
              <a:srgbClr val="F2F2F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500"/>
                                        <p:tgtEl>
                                          <p:spTgt spid="309"/>
                                        </p:tgtEl>
                                      </p:cBhvr>
                                    </p:animEffect>
                                  </p:childTnLst>
                                </p:cTn>
                              </p:par>
                              <p:par>
                                <p:cTn id="11" presetID="10" presetClass="entr" presetSubtype="0" fill="hold" nodeType="withEffect">
                                  <p:stCondLst>
                                    <p:cond delay="0"/>
                                  </p:stCondLst>
                                  <p:childTnLst>
                                    <p:set>
                                      <p:cBhvr>
                                        <p:cTn id="12" dur="1" fill="hold">
                                          <p:stCondLst>
                                            <p:cond delay="0"/>
                                          </p:stCondLst>
                                        </p:cTn>
                                        <p:tgtEl>
                                          <p:spTgt spid="306"/>
                                        </p:tgtEl>
                                        <p:attrNameLst>
                                          <p:attrName>style.visibility</p:attrName>
                                        </p:attrNameLst>
                                      </p:cBhvr>
                                      <p:to>
                                        <p:strVal val="visible"/>
                                      </p:to>
                                    </p:set>
                                    <p:animEffect transition="in" filter="fade">
                                      <p:cBhvr>
                                        <p:cTn id="13" dur="500"/>
                                        <p:tgtEl>
                                          <p:spTgt spid="306"/>
                                        </p:tgtEl>
                                      </p:cBhvr>
                                    </p:animEffect>
                                  </p:childTnLst>
                                </p:cTn>
                              </p:par>
                              <p:par>
                                <p:cTn id="14" presetID="10" presetClass="entr" presetSubtype="0" fill="hold" nodeType="with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fade">
                                      <p:cBhvr>
                                        <p:cTn id="16"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37"/>
          <p:cNvSpPr txBox="1">
            <a:spLocks noGrp="1"/>
          </p:cNvSpPr>
          <p:nvPr>
            <p:ph type="title"/>
          </p:nvPr>
        </p:nvSpPr>
        <p:spPr>
          <a:xfrm>
            <a:off x="74000" y="2202150"/>
            <a:ext cx="2477700" cy="80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rial"/>
                <a:ea typeface="Arial"/>
                <a:cs typeface="Arial"/>
                <a:sym typeface="Arial"/>
              </a:rPr>
              <a:t>Training</a:t>
            </a:r>
            <a:endParaRPr>
              <a:latin typeface="Arial"/>
              <a:ea typeface="Arial"/>
              <a:cs typeface="Arial"/>
              <a:sym typeface="Arial"/>
            </a:endParaRPr>
          </a:p>
        </p:txBody>
      </p:sp>
      <p:cxnSp>
        <p:nvCxnSpPr>
          <p:cNvPr id="315" name="Google Shape;315;p37"/>
          <p:cNvCxnSpPr/>
          <p:nvPr/>
        </p:nvCxnSpPr>
        <p:spPr>
          <a:xfrm flipH="1">
            <a:off x="6690175" y="333750"/>
            <a:ext cx="1800" cy="4476000"/>
          </a:xfrm>
          <a:prstGeom prst="straightConnector1">
            <a:avLst/>
          </a:prstGeom>
          <a:noFill/>
          <a:ln w="19050" cap="flat" cmpd="sng">
            <a:solidFill>
              <a:schemeClr val="lt2"/>
            </a:solidFill>
            <a:prstDash val="solid"/>
            <a:round/>
            <a:headEnd type="oval" w="med" len="med"/>
            <a:tailEnd type="oval" w="med" len="med"/>
          </a:ln>
        </p:spPr>
      </p:cxnSp>
      <p:sp>
        <p:nvSpPr>
          <p:cNvPr id="316" name="Google Shape;316;p37"/>
          <p:cNvSpPr txBox="1"/>
          <p:nvPr/>
        </p:nvSpPr>
        <p:spPr>
          <a:xfrm>
            <a:off x="3914950" y="851000"/>
            <a:ext cx="2672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a:solidFill>
                  <a:schemeClr val="lt2"/>
                </a:solidFill>
              </a:rPr>
              <a:t>Imbalance data</a:t>
            </a:r>
            <a:endParaRPr sz="2200">
              <a:solidFill>
                <a:schemeClr val="lt2"/>
              </a:solidFill>
            </a:endParaRPr>
          </a:p>
        </p:txBody>
      </p:sp>
      <p:sp>
        <p:nvSpPr>
          <p:cNvPr id="317" name="Google Shape;317;p37"/>
          <p:cNvSpPr txBox="1"/>
          <p:nvPr/>
        </p:nvSpPr>
        <p:spPr>
          <a:xfrm>
            <a:off x="6796250" y="159210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2"/>
                </a:solidFill>
              </a:rPr>
              <a:t>Balance data</a:t>
            </a:r>
            <a:endParaRPr sz="2200">
              <a:solidFill>
                <a:schemeClr val="lt2"/>
              </a:solidFill>
            </a:endParaRPr>
          </a:p>
        </p:txBody>
      </p:sp>
      <p:sp>
        <p:nvSpPr>
          <p:cNvPr id="318" name="Google Shape;318;p37"/>
          <p:cNvSpPr txBox="1"/>
          <p:nvPr/>
        </p:nvSpPr>
        <p:spPr>
          <a:xfrm>
            <a:off x="4524000" y="233127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a:solidFill>
                  <a:schemeClr val="lt2"/>
                </a:solidFill>
              </a:rPr>
              <a:t>Multi-Classes</a:t>
            </a:r>
            <a:endParaRPr sz="2200">
              <a:solidFill>
                <a:schemeClr val="lt2"/>
              </a:solidFill>
            </a:endParaRPr>
          </a:p>
        </p:txBody>
      </p:sp>
      <p:sp>
        <p:nvSpPr>
          <p:cNvPr id="319" name="Google Shape;319;p37"/>
          <p:cNvSpPr txBox="1"/>
          <p:nvPr/>
        </p:nvSpPr>
        <p:spPr>
          <a:xfrm>
            <a:off x="6796250" y="3070450"/>
            <a:ext cx="17886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2"/>
                </a:solidFill>
              </a:rPr>
              <a:t>Imbalance </a:t>
            </a:r>
            <a:endParaRPr sz="2200">
              <a:solidFill>
                <a:schemeClr val="lt2"/>
              </a:solidFill>
            </a:endParaRPr>
          </a:p>
          <a:p>
            <a:pPr marL="0" lvl="0" indent="0" algn="l" rtl="0">
              <a:spcBef>
                <a:spcPts val="0"/>
              </a:spcBef>
              <a:spcAft>
                <a:spcPts val="0"/>
              </a:spcAft>
              <a:buNone/>
            </a:pPr>
            <a:r>
              <a:rPr lang="en" sz="2200">
                <a:solidFill>
                  <a:schemeClr val="lt2"/>
                </a:solidFill>
              </a:rPr>
              <a:t>Multi-Model</a:t>
            </a:r>
            <a:endParaRPr sz="2200">
              <a:solidFill>
                <a:schemeClr val="lt2"/>
              </a:solidFill>
            </a:endParaRPr>
          </a:p>
        </p:txBody>
      </p:sp>
      <p:cxnSp>
        <p:nvCxnSpPr>
          <p:cNvPr id="320" name="Google Shape;320;p37"/>
          <p:cNvCxnSpPr>
            <a:stCxn id="316" idx="3"/>
            <a:endCxn id="321" idx="1"/>
          </p:cNvCxnSpPr>
          <p:nvPr/>
        </p:nvCxnSpPr>
        <p:spPr>
          <a:xfrm>
            <a:off x="6587650" y="116420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322" name="Google Shape;322;p37"/>
          <p:cNvCxnSpPr>
            <a:stCxn id="323" idx="3"/>
            <a:endCxn id="317" idx="1"/>
          </p:cNvCxnSpPr>
          <p:nvPr/>
        </p:nvCxnSpPr>
        <p:spPr>
          <a:xfrm>
            <a:off x="6587750" y="190530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324" name="Google Shape;324;p37"/>
          <p:cNvCxnSpPr>
            <a:stCxn id="318" idx="3"/>
            <a:endCxn id="325" idx="1"/>
          </p:cNvCxnSpPr>
          <p:nvPr/>
        </p:nvCxnSpPr>
        <p:spPr>
          <a:xfrm>
            <a:off x="6587700" y="264447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326" name="Google Shape;326;p37"/>
          <p:cNvCxnSpPr>
            <a:stCxn id="327" idx="3"/>
            <a:endCxn id="319" idx="1"/>
          </p:cNvCxnSpPr>
          <p:nvPr/>
        </p:nvCxnSpPr>
        <p:spPr>
          <a:xfrm rot="10800000" flipH="1">
            <a:off x="6587750" y="3383650"/>
            <a:ext cx="208500" cy="1800"/>
          </a:xfrm>
          <a:prstGeom prst="straightConnector1">
            <a:avLst/>
          </a:prstGeom>
          <a:noFill/>
          <a:ln w="19050" cap="flat" cmpd="sng">
            <a:solidFill>
              <a:schemeClr val="lt2"/>
            </a:solidFill>
            <a:prstDash val="solid"/>
            <a:round/>
            <a:headEnd type="none" w="med" len="med"/>
            <a:tailEnd type="none" w="med" len="med"/>
          </a:ln>
        </p:spPr>
      </p:cxnSp>
      <p:cxnSp>
        <p:nvCxnSpPr>
          <p:cNvPr id="328" name="Google Shape;328;p37"/>
          <p:cNvCxnSpPr/>
          <p:nvPr/>
        </p:nvCxnSpPr>
        <p:spPr>
          <a:xfrm rot="10800000" flipH="1">
            <a:off x="6586825" y="4124625"/>
            <a:ext cx="208500" cy="1800"/>
          </a:xfrm>
          <a:prstGeom prst="straightConnector1">
            <a:avLst/>
          </a:prstGeom>
          <a:noFill/>
          <a:ln w="19050" cap="flat" cmpd="sng">
            <a:solidFill>
              <a:schemeClr val="lt2"/>
            </a:solidFill>
            <a:prstDash val="solid"/>
            <a:round/>
            <a:headEnd type="none" w="med" len="med"/>
            <a:tailEnd type="none" w="med" len="med"/>
          </a:ln>
        </p:spPr>
      </p:cxnSp>
      <p:sp>
        <p:nvSpPr>
          <p:cNvPr id="329" name="Google Shape;329;p37"/>
          <p:cNvSpPr txBox="1"/>
          <p:nvPr/>
        </p:nvSpPr>
        <p:spPr>
          <a:xfrm>
            <a:off x="4847450" y="3811550"/>
            <a:ext cx="17403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a:solidFill>
                  <a:schemeClr val="lt2"/>
                </a:solidFill>
              </a:rPr>
              <a:t>Balance Multi-Model</a:t>
            </a:r>
            <a:endParaRPr sz="2200">
              <a:solidFill>
                <a:schemeClr val="lt2"/>
              </a:solidFill>
            </a:endParaRPr>
          </a:p>
        </p:txBody>
      </p:sp>
      <p:cxnSp>
        <p:nvCxnSpPr>
          <p:cNvPr id="330" name="Google Shape;330;p37"/>
          <p:cNvCxnSpPr/>
          <p:nvPr/>
        </p:nvCxnSpPr>
        <p:spPr>
          <a:xfrm rot="10800000">
            <a:off x="2657050" y="2298075"/>
            <a:ext cx="7200" cy="8250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500"/>
                                        <p:tgtEl>
                                          <p:spTgt spid="3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7"/>
                                        </p:tgtEl>
                                        <p:attrNameLst>
                                          <p:attrName>style.visibility</p:attrName>
                                        </p:attrNameLst>
                                      </p:cBhvr>
                                      <p:to>
                                        <p:strVal val="visible"/>
                                      </p:to>
                                    </p:set>
                                    <p:animEffect transition="in" filter="fade">
                                      <p:cBhvr>
                                        <p:cTn id="13" dur="500"/>
                                        <p:tgtEl>
                                          <p:spTgt spid="3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8"/>
                                        </p:tgtEl>
                                        <p:attrNameLst>
                                          <p:attrName>style.visibility</p:attrName>
                                        </p:attrNameLst>
                                      </p:cBhvr>
                                      <p:to>
                                        <p:strVal val="visible"/>
                                      </p:to>
                                    </p:set>
                                    <p:animEffect transition="in" filter="fade">
                                      <p:cBhvr>
                                        <p:cTn id="16" dur="500"/>
                                        <p:tgtEl>
                                          <p:spTgt spid="3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9"/>
                                        </p:tgtEl>
                                        <p:attrNameLst>
                                          <p:attrName>style.visibility</p:attrName>
                                        </p:attrNameLst>
                                      </p:cBhvr>
                                      <p:to>
                                        <p:strVal val="visible"/>
                                      </p:to>
                                    </p:set>
                                    <p:animEffect transition="in" filter="fade">
                                      <p:cBhvr>
                                        <p:cTn id="19" dur="500"/>
                                        <p:tgtEl>
                                          <p:spTgt spid="319"/>
                                        </p:tgtEl>
                                      </p:cBhvr>
                                    </p:animEffect>
                                  </p:childTnLst>
                                </p:cTn>
                              </p:par>
                              <p:par>
                                <p:cTn id="20" presetID="10" presetClass="entr" presetSubtype="0" fill="hold" nodeType="withEffect">
                                  <p:stCondLst>
                                    <p:cond delay="0"/>
                                  </p:stCondLst>
                                  <p:childTnLst>
                                    <p:set>
                                      <p:cBhvr>
                                        <p:cTn id="21" dur="1" fill="hold">
                                          <p:stCondLst>
                                            <p:cond delay="0"/>
                                          </p:stCondLst>
                                        </p:cTn>
                                        <p:tgtEl>
                                          <p:spTgt spid="320"/>
                                        </p:tgtEl>
                                        <p:attrNameLst>
                                          <p:attrName>style.visibility</p:attrName>
                                        </p:attrNameLst>
                                      </p:cBhvr>
                                      <p:to>
                                        <p:strVal val="visible"/>
                                      </p:to>
                                    </p:set>
                                    <p:animEffect transition="in" filter="fade">
                                      <p:cBhvr>
                                        <p:cTn id="22" dur="500"/>
                                        <p:tgtEl>
                                          <p:spTgt spid="320"/>
                                        </p:tgtEl>
                                      </p:cBhvr>
                                    </p:animEffect>
                                  </p:childTnLst>
                                </p:cTn>
                              </p:par>
                              <p:par>
                                <p:cTn id="23" presetID="10" presetClass="entr" presetSubtype="0" fill="hold" nodeType="withEffect">
                                  <p:stCondLst>
                                    <p:cond delay="0"/>
                                  </p:stCondLst>
                                  <p:childTnLst>
                                    <p:set>
                                      <p:cBhvr>
                                        <p:cTn id="24" dur="1" fill="hold">
                                          <p:stCondLst>
                                            <p:cond delay="0"/>
                                          </p:stCondLst>
                                        </p:cTn>
                                        <p:tgtEl>
                                          <p:spTgt spid="322"/>
                                        </p:tgtEl>
                                        <p:attrNameLst>
                                          <p:attrName>style.visibility</p:attrName>
                                        </p:attrNameLst>
                                      </p:cBhvr>
                                      <p:to>
                                        <p:strVal val="visible"/>
                                      </p:to>
                                    </p:set>
                                    <p:animEffect transition="in" filter="fade">
                                      <p:cBhvr>
                                        <p:cTn id="25" dur="500"/>
                                        <p:tgtEl>
                                          <p:spTgt spid="322"/>
                                        </p:tgtEl>
                                      </p:cBhvr>
                                    </p:animEffect>
                                  </p:childTnLst>
                                </p:cTn>
                              </p:par>
                              <p:par>
                                <p:cTn id="26" presetID="10" presetClass="entr" presetSubtype="0" fill="hold" nodeType="withEffect">
                                  <p:stCondLst>
                                    <p:cond delay="0"/>
                                  </p:stCondLst>
                                  <p:childTnLst>
                                    <p:set>
                                      <p:cBhvr>
                                        <p:cTn id="27" dur="1" fill="hold">
                                          <p:stCondLst>
                                            <p:cond delay="0"/>
                                          </p:stCondLst>
                                        </p:cTn>
                                        <p:tgtEl>
                                          <p:spTgt spid="324"/>
                                        </p:tgtEl>
                                        <p:attrNameLst>
                                          <p:attrName>style.visibility</p:attrName>
                                        </p:attrNameLst>
                                      </p:cBhvr>
                                      <p:to>
                                        <p:strVal val="visible"/>
                                      </p:to>
                                    </p:set>
                                    <p:animEffect transition="in" filter="fade">
                                      <p:cBhvr>
                                        <p:cTn id="28" dur="500"/>
                                        <p:tgtEl>
                                          <p:spTgt spid="324"/>
                                        </p:tgtEl>
                                      </p:cBhvr>
                                    </p:animEffect>
                                  </p:childTnLst>
                                </p:cTn>
                              </p:par>
                              <p:par>
                                <p:cTn id="29" presetID="10"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animEffect transition="in" filter="fade">
                                      <p:cBhvr>
                                        <p:cTn id="31" dur="500"/>
                                        <p:tgtEl>
                                          <p:spTgt spid="326"/>
                                        </p:tgtEl>
                                      </p:cBhvr>
                                    </p:animEffect>
                                  </p:childTnLst>
                                </p:cTn>
                              </p:par>
                              <p:par>
                                <p:cTn id="32" presetID="10" presetClass="entr" presetSubtype="0" fill="hold" nodeType="withEffect">
                                  <p:stCondLst>
                                    <p:cond delay="0"/>
                                  </p:stCondLst>
                                  <p:childTnLst>
                                    <p:set>
                                      <p:cBhvr>
                                        <p:cTn id="33" dur="1" fill="hold">
                                          <p:stCondLst>
                                            <p:cond delay="0"/>
                                          </p:stCondLst>
                                        </p:cTn>
                                        <p:tgtEl>
                                          <p:spTgt spid="328"/>
                                        </p:tgtEl>
                                        <p:attrNameLst>
                                          <p:attrName>style.visibility</p:attrName>
                                        </p:attrNameLst>
                                      </p:cBhvr>
                                      <p:to>
                                        <p:strVal val="visible"/>
                                      </p:to>
                                    </p:set>
                                    <p:animEffect transition="in" filter="fade">
                                      <p:cBhvr>
                                        <p:cTn id="34" dur="500"/>
                                        <p:tgtEl>
                                          <p:spTgt spid="3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9"/>
                                        </p:tgtEl>
                                        <p:attrNameLst>
                                          <p:attrName>style.visibility</p:attrName>
                                        </p:attrNameLst>
                                      </p:cBhvr>
                                      <p:to>
                                        <p:strVal val="visible"/>
                                      </p:to>
                                    </p:set>
                                    <p:animEffect transition="in" filter="fade">
                                      <p:cBhvr>
                                        <p:cTn id="37" dur="5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17" grpId="0"/>
      <p:bldP spid="318" grpId="0"/>
      <p:bldP spid="319" grpId="0"/>
      <p:bldP spid="3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4"/>
        <p:cNvGrpSpPr/>
        <p:nvPr/>
      </p:nvGrpSpPr>
      <p:grpSpPr>
        <a:xfrm>
          <a:off x="0" y="0"/>
          <a:ext cx="0" cy="0"/>
          <a:chOff x="0" y="0"/>
          <a:chExt cx="0" cy="0"/>
        </a:xfrm>
      </p:grpSpPr>
      <p:sp>
        <p:nvSpPr>
          <p:cNvPr id="335" name="Google Shape;335;p38"/>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336" name="Google Shape;336;p38"/>
          <p:cNvSpPr txBox="1">
            <a:spLocks noGrp="1"/>
          </p:cNvSpPr>
          <p:nvPr>
            <p:ph type="title" idx="5"/>
          </p:nvPr>
        </p:nvSpPr>
        <p:spPr>
          <a:xfrm>
            <a:off x="11" y="588875"/>
            <a:ext cx="3243900" cy="68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Arial"/>
                <a:ea typeface="Arial"/>
                <a:cs typeface="Arial"/>
                <a:sym typeface="Arial"/>
              </a:rPr>
              <a:t>Phương pháp đánh giá: </a:t>
            </a:r>
          </a:p>
        </p:txBody>
      </p:sp>
      <p:cxnSp>
        <p:nvCxnSpPr>
          <p:cNvPr id="337" name="Google Shape;337;p38"/>
          <p:cNvCxnSpPr/>
          <p:nvPr/>
        </p:nvCxnSpPr>
        <p:spPr>
          <a:xfrm rot="10800000" flipH="1">
            <a:off x="535900" y="1138300"/>
            <a:ext cx="1411500" cy="7800"/>
          </a:xfrm>
          <a:prstGeom prst="straightConnector1">
            <a:avLst/>
          </a:prstGeom>
          <a:noFill/>
          <a:ln w="19050" cap="flat" cmpd="sng">
            <a:solidFill>
              <a:schemeClr val="lt2"/>
            </a:solidFill>
            <a:prstDash val="solid"/>
            <a:round/>
            <a:headEnd type="oval" w="med" len="med"/>
            <a:tailEnd type="oval" w="med" len="med"/>
          </a:ln>
        </p:spPr>
      </p:cxnSp>
      <p:sp>
        <p:nvSpPr>
          <p:cNvPr id="338" name="Google Shape;338;p38"/>
          <p:cNvSpPr txBox="1">
            <a:spLocks noGrp="1"/>
          </p:cNvSpPr>
          <p:nvPr>
            <p:ph type="subTitle" idx="1"/>
          </p:nvPr>
        </p:nvSpPr>
        <p:spPr>
          <a:xfrm>
            <a:off x="462300" y="3890550"/>
            <a:ext cx="1658400" cy="9870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a:latin typeface="Arial"/>
                <a:ea typeface="Arial"/>
                <a:cs typeface="Arial"/>
                <a:sym typeface="Arial"/>
              </a:rPr>
              <a:t>Tạo confusion matrix O giữa các giá trị thực và giá trị dự đoán</a:t>
            </a:r>
            <a:endParaRPr sz="1400">
              <a:latin typeface="Arial"/>
              <a:ea typeface="Arial"/>
              <a:cs typeface="Arial"/>
              <a:sym typeface="Arial"/>
            </a:endParaRPr>
          </a:p>
        </p:txBody>
      </p:sp>
      <p:sp>
        <p:nvSpPr>
          <p:cNvPr id="339" name="Google Shape;339;p38"/>
          <p:cNvSpPr txBox="1">
            <a:spLocks noGrp="1"/>
          </p:cNvSpPr>
          <p:nvPr>
            <p:ph type="subTitle" idx="2"/>
          </p:nvPr>
        </p:nvSpPr>
        <p:spPr>
          <a:xfrm>
            <a:off x="3391650" y="3890550"/>
            <a:ext cx="1982400" cy="11721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a:latin typeface="Arial"/>
                <a:ea typeface="Arial"/>
                <a:cs typeface="Arial"/>
                <a:sym typeface="Arial"/>
              </a:rPr>
              <a:t>Tạo 2 vector chứa số lần xuất hiện của các giá trị thực và dự đoán</a:t>
            </a:r>
            <a:endParaRPr sz="1400">
              <a:latin typeface="Arial"/>
              <a:ea typeface="Arial"/>
              <a:cs typeface="Arial"/>
              <a:sym typeface="Arial"/>
            </a:endParaRPr>
          </a:p>
        </p:txBody>
      </p:sp>
      <p:sp>
        <p:nvSpPr>
          <p:cNvPr id="340" name="Google Shape;340;p38"/>
          <p:cNvSpPr txBox="1">
            <a:spLocks noGrp="1"/>
          </p:cNvSpPr>
          <p:nvPr>
            <p:ph type="subTitle" idx="4294967295"/>
          </p:nvPr>
        </p:nvSpPr>
        <p:spPr>
          <a:xfrm>
            <a:off x="2070975" y="1377088"/>
            <a:ext cx="1532400"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a:latin typeface="Arial"/>
                <a:ea typeface="Arial"/>
                <a:cs typeface="Arial"/>
                <a:sym typeface="Arial"/>
              </a:rPr>
              <a:t>Tạo một weight matrix W chứa các trọng số</a:t>
            </a:r>
            <a:endParaRPr sz="1400">
              <a:latin typeface="Arial"/>
              <a:ea typeface="Arial"/>
              <a:cs typeface="Arial"/>
              <a:sym typeface="Arial"/>
            </a:endParaRPr>
          </a:p>
        </p:txBody>
      </p:sp>
      <p:sp>
        <p:nvSpPr>
          <p:cNvPr id="341" name="Google Shape;341;p38"/>
          <p:cNvSpPr txBox="1">
            <a:spLocks noGrp="1"/>
          </p:cNvSpPr>
          <p:nvPr>
            <p:ph type="subTitle" idx="4294967295"/>
          </p:nvPr>
        </p:nvSpPr>
        <p:spPr>
          <a:xfrm>
            <a:off x="6708300" y="3890550"/>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a:latin typeface="Arial"/>
                <a:ea typeface="Arial"/>
                <a:cs typeface="Arial"/>
                <a:sym typeface="Arial"/>
              </a:rPr>
              <a:t>Chuẩn hóa hai vector E và O</a:t>
            </a:r>
            <a:endParaRPr sz="1400">
              <a:latin typeface="Arial"/>
              <a:ea typeface="Arial"/>
              <a:cs typeface="Arial"/>
              <a:sym typeface="Arial"/>
            </a:endParaRPr>
          </a:p>
        </p:txBody>
      </p:sp>
      <p:sp>
        <p:nvSpPr>
          <p:cNvPr id="342" name="Google Shape;342;p38"/>
          <p:cNvSpPr txBox="1">
            <a:spLocks noGrp="1"/>
          </p:cNvSpPr>
          <p:nvPr>
            <p:ph type="subTitle" idx="4294967295"/>
          </p:nvPr>
        </p:nvSpPr>
        <p:spPr>
          <a:xfrm>
            <a:off x="5162371" y="1377088"/>
            <a:ext cx="1532400"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a:latin typeface="Arial"/>
                <a:ea typeface="Arial"/>
                <a:cs typeface="Arial"/>
                <a:sym typeface="Arial"/>
              </a:rPr>
              <a:t>Tạo ra ma trận E từ tích của hai vector vừa tính </a:t>
            </a:r>
            <a:endParaRPr sz="1400">
              <a:latin typeface="Arial"/>
              <a:ea typeface="Arial"/>
              <a:cs typeface="Arial"/>
              <a:sym typeface="Arial"/>
            </a:endParaRPr>
          </a:p>
        </p:txBody>
      </p:sp>
      <p:sp>
        <p:nvSpPr>
          <p:cNvPr id="343" name="Google Shape;343;p38"/>
          <p:cNvSpPr txBox="1">
            <a:spLocks noGrp="1"/>
          </p:cNvSpPr>
          <p:nvPr>
            <p:ph type="subTitle" idx="4294967295"/>
          </p:nvPr>
        </p:nvSpPr>
        <p:spPr>
          <a:xfrm>
            <a:off x="2008100" y="2236889"/>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Weight Matrix</a:t>
            </a:r>
            <a:endParaRPr sz="1800" b="1">
              <a:latin typeface="Rajdhani"/>
              <a:ea typeface="Rajdhani"/>
              <a:cs typeface="Rajdhani"/>
              <a:sym typeface="Rajdhani"/>
            </a:endParaRPr>
          </a:p>
        </p:txBody>
      </p:sp>
      <p:sp>
        <p:nvSpPr>
          <p:cNvPr id="344" name="Google Shape;344;p38"/>
          <p:cNvSpPr txBox="1">
            <a:spLocks noGrp="1"/>
          </p:cNvSpPr>
          <p:nvPr>
            <p:ph type="subTitle" idx="4294967295"/>
          </p:nvPr>
        </p:nvSpPr>
        <p:spPr>
          <a:xfrm>
            <a:off x="5099500" y="2236889"/>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Expected Value</a:t>
            </a:r>
            <a:endParaRPr sz="1800" b="1">
              <a:latin typeface="Rajdhani"/>
              <a:ea typeface="Rajdhani"/>
              <a:cs typeface="Rajdhani"/>
              <a:sym typeface="Rajdhani"/>
            </a:endParaRPr>
          </a:p>
        </p:txBody>
      </p:sp>
      <p:sp>
        <p:nvSpPr>
          <p:cNvPr id="345" name="Google Shape;345;p38"/>
          <p:cNvSpPr txBox="1">
            <a:spLocks noGrp="1"/>
          </p:cNvSpPr>
          <p:nvPr>
            <p:ph type="subTitle" idx="4294967295"/>
          </p:nvPr>
        </p:nvSpPr>
        <p:spPr>
          <a:xfrm>
            <a:off x="247250" y="3439650"/>
            <a:ext cx="20886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Confusion Matrix</a:t>
            </a:r>
            <a:endParaRPr sz="1800" b="1">
              <a:latin typeface="Rajdhani"/>
              <a:ea typeface="Rajdhani"/>
              <a:cs typeface="Rajdhani"/>
              <a:sym typeface="Rajdhani"/>
            </a:endParaRPr>
          </a:p>
        </p:txBody>
      </p:sp>
      <p:sp>
        <p:nvSpPr>
          <p:cNvPr id="346" name="Google Shape;346;p38"/>
          <p:cNvSpPr txBox="1">
            <a:spLocks noGrp="1"/>
          </p:cNvSpPr>
          <p:nvPr>
            <p:ph type="subTitle" idx="4294967295"/>
          </p:nvPr>
        </p:nvSpPr>
        <p:spPr>
          <a:xfrm>
            <a:off x="6645300" y="3512089"/>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Normalize </a:t>
            </a:r>
            <a:endParaRPr sz="1800" b="1">
              <a:latin typeface="Rajdhani"/>
              <a:ea typeface="Rajdhani"/>
              <a:cs typeface="Rajdhani"/>
              <a:sym typeface="Rajdhani"/>
            </a:endParaRPr>
          </a:p>
        </p:txBody>
      </p:sp>
      <p:sp>
        <p:nvSpPr>
          <p:cNvPr id="347" name="Google Shape;347;p38"/>
          <p:cNvSpPr txBox="1">
            <a:spLocks noGrp="1"/>
          </p:cNvSpPr>
          <p:nvPr>
            <p:ph type="subTitle" idx="4294967295"/>
          </p:nvPr>
        </p:nvSpPr>
        <p:spPr>
          <a:xfrm>
            <a:off x="3553800" y="3512089"/>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Histogram</a:t>
            </a:r>
            <a:endParaRPr sz="1800" b="1">
              <a:latin typeface="Rajdhani"/>
              <a:ea typeface="Rajdhani"/>
              <a:cs typeface="Rajdhani"/>
              <a:sym typeface="Rajdhani"/>
            </a:endParaRPr>
          </a:p>
        </p:txBody>
      </p:sp>
      <p:sp>
        <p:nvSpPr>
          <p:cNvPr id="348" name="Google Shape;348;p38"/>
          <p:cNvSpPr/>
          <p:nvPr/>
        </p:nvSpPr>
        <p:spPr>
          <a:xfrm>
            <a:off x="1005150" y="278745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2550850" y="278745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4096550" y="278745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5642250" y="278745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7187950" y="278745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38"/>
          <p:cNvCxnSpPr>
            <a:stCxn id="348" idx="6"/>
            <a:endCxn id="349" idx="2"/>
          </p:cNvCxnSpPr>
          <p:nvPr/>
        </p:nvCxnSpPr>
        <p:spPr>
          <a:xfrm>
            <a:off x="1577850" y="3073800"/>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354" name="Google Shape;354;p38"/>
          <p:cNvCxnSpPr>
            <a:stCxn id="349" idx="6"/>
            <a:endCxn id="350" idx="2"/>
          </p:cNvCxnSpPr>
          <p:nvPr/>
        </p:nvCxnSpPr>
        <p:spPr>
          <a:xfrm>
            <a:off x="3123550" y="3073800"/>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355" name="Google Shape;355;p38"/>
          <p:cNvCxnSpPr>
            <a:stCxn id="350" idx="6"/>
            <a:endCxn id="351" idx="2"/>
          </p:cNvCxnSpPr>
          <p:nvPr/>
        </p:nvCxnSpPr>
        <p:spPr>
          <a:xfrm>
            <a:off x="4669250" y="3073800"/>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356" name="Google Shape;356;p38"/>
          <p:cNvCxnSpPr>
            <a:stCxn id="351" idx="6"/>
            <a:endCxn id="352" idx="2"/>
          </p:cNvCxnSpPr>
          <p:nvPr/>
        </p:nvCxnSpPr>
        <p:spPr>
          <a:xfrm>
            <a:off x="6214950" y="3073800"/>
            <a:ext cx="972900" cy="0"/>
          </a:xfrm>
          <a:prstGeom prst="straightConnector1">
            <a:avLst/>
          </a:prstGeom>
          <a:noFill/>
          <a:ln w="19050" cap="flat" cmpd="sng">
            <a:solidFill>
              <a:schemeClr val="lt2"/>
            </a:solidFill>
            <a:prstDash val="solid"/>
            <a:round/>
            <a:headEnd type="none" w="med" len="med"/>
            <a:tailEnd type="none" w="med" len="med"/>
          </a:ln>
        </p:spPr>
      </p:cxnSp>
      <p:sp>
        <p:nvSpPr>
          <p:cNvPr id="357" name="Google Shape;357;p38"/>
          <p:cNvSpPr txBox="1"/>
          <p:nvPr/>
        </p:nvSpPr>
        <p:spPr>
          <a:xfrm>
            <a:off x="1124900" y="2873700"/>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1</a:t>
            </a:r>
            <a:endParaRPr>
              <a:solidFill>
                <a:schemeClr val="lt2"/>
              </a:solidFill>
            </a:endParaRPr>
          </a:p>
        </p:txBody>
      </p:sp>
      <p:sp>
        <p:nvSpPr>
          <p:cNvPr id="358" name="Google Shape;358;p38"/>
          <p:cNvSpPr txBox="1"/>
          <p:nvPr/>
        </p:nvSpPr>
        <p:spPr>
          <a:xfrm>
            <a:off x="2670500" y="2873700"/>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2</a:t>
            </a:r>
            <a:endParaRPr>
              <a:solidFill>
                <a:schemeClr val="lt2"/>
              </a:solidFill>
            </a:endParaRPr>
          </a:p>
        </p:txBody>
      </p:sp>
      <p:sp>
        <p:nvSpPr>
          <p:cNvPr id="359" name="Google Shape;359;p38"/>
          <p:cNvSpPr txBox="1"/>
          <p:nvPr/>
        </p:nvSpPr>
        <p:spPr>
          <a:xfrm>
            <a:off x="4216200" y="2873700"/>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3</a:t>
            </a:r>
            <a:endParaRPr>
              <a:solidFill>
                <a:schemeClr val="lt2"/>
              </a:solidFill>
            </a:endParaRPr>
          </a:p>
        </p:txBody>
      </p:sp>
      <p:sp>
        <p:nvSpPr>
          <p:cNvPr id="360" name="Google Shape;360;p38"/>
          <p:cNvSpPr txBox="1"/>
          <p:nvPr/>
        </p:nvSpPr>
        <p:spPr>
          <a:xfrm>
            <a:off x="5761900" y="2873700"/>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4</a:t>
            </a:r>
            <a:endParaRPr>
              <a:solidFill>
                <a:schemeClr val="lt2"/>
              </a:solidFill>
            </a:endParaRPr>
          </a:p>
        </p:txBody>
      </p:sp>
      <p:sp>
        <p:nvSpPr>
          <p:cNvPr id="361" name="Google Shape;361;p38"/>
          <p:cNvSpPr txBox="1"/>
          <p:nvPr/>
        </p:nvSpPr>
        <p:spPr>
          <a:xfrm>
            <a:off x="7307600" y="2873700"/>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5</a:t>
            </a:r>
            <a:endParaRPr>
              <a:solidFill>
                <a:schemeClr val="lt2"/>
              </a:solidFill>
            </a:endParaRPr>
          </a:p>
        </p:txBody>
      </p:sp>
      <p:sp>
        <p:nvSpPr>
          <p:cNvPr id="30" name="Google Shape;336;p38">
            <a:extLst>
              <a:ext uri="{FF2B5EF4-FFF2-40B4-BE49-F238E27FC236}">
                <a16:creationId xmlns:a16="http://schemas.microsoft.com/office/drawing/2014/main" id="{018EA818-AF08-40ED-B338-93B0E95F6CE5}"/>
              </a:ext>
            </a:extLst>
          </p:cNvPr>
          <p:cNvSpPr txBox="1">
            <a:spLocks/>
          </p:cNvSpPr>
          <p:nvPr/>
        </p:nvSpPr>
        <p:spPr>
          <a:xfrm>
            <a:off x="3047300" y="808019"/>
            <a:ext cx="32439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L="0" marR="0" indent="0" algn="ctr" rtl="0">
              <a:spcBef>
                <a:spcPts val="0"/>
              </a:spcBef>
              <a:spcAft>
                <a:spcPts val="0"/>
              </a:spcAft>
            </a:pPr>
            <a:r>
              <a:rPr lang="en-US" sz="1800" b="1" i="0">
                <a:solidFill>
                  <a:srgbClr val="F3F3F3"/>
                </a:solidFill>
                <a:effectLst/>
                <a:latin typeface="Arial" panose="020B0604020202020204" pitchFamily="34" charset="0"/>
                <a:ea typeface="Arial" panose="020B0604020202020204" pitchFamily="34" charset="0"/>
                <a:cs typeface="Arial" panose="020B0604020202020204" pitchFamily="34" charset="0"/>
              </a:rPr>
              <a:t>Quadratic Weighted Kappa</a:t>
            </a:r>
            <a:endParaRPr lang="en-US">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8">
                                            <p:txEl>
                                              <p:pRg st="0" end="0"/>
                                            </p:txEl>
                                          </p:spTgt>
                                        </p:tgtEl>
                                        <p:attrNameLst>
                                          <p:attrName>style.visibility</p:attrName>
                                        </p:attrNameLst>
                                      </p:cBhvr>
                                      <p:to>
                                        <p:strVal val="visible"/>
                                      </p:to>
                                    </p:set>
                                    <p:animEffect transition="in" filter="fade">
                                      <p:cBhvr>
                                        <p:cTn id="12" dur="500"/>
                                        <p:tgtEl>
                                          <p:spTgt spid="33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9">
                                            <p:txEl>
                                              <p:pRg st="0" end="0"/>
                                            </p:txEl>
                                          </p:spTgt>
                                        </p:tgtEl>
                                        <p:attrNameLst>
                                          <p:attrName>style.visibility</p:attrName>
                                        </p:attrNameLst>
                                      </p:cBhvr>
                                      <p:to>
                                        <p:strVal val="visible"/>
                                      </p:to>
                                    </p:set>
                                    <p:animEffect transition="in" filter="fade">
                                      <p:cBhvr>
                                        <p:cTn id="15" dur="500"/>
                                        <p:tgtEl>
                                          <p:spTgt spid="339">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0">
                                            <p:txEl>
                                              <p:pRg st="0" end="0"/>
                                            </p:txEl>
                                          </p:spTgt>
                                        </p:tgtEl>
                                        <p:attrNameLst>
                                          <p:attrName>style.visibility</p:attrName>
                                        </p:attrNameLst>
                                      </p:cBhvr>
                                      <p:to>
                                        <p:strVal val="visible"/>
                                      </p:to>
                                    </p:set>
                                    <p:animEffect transition="in" filter="fade">
                                      <p:cBhvr>
                                        <p:cTn id="18" dur="500"/>
                                        <p:tgtEl>
                                          <p:spTgt spid="340">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1">
                                            <p:txEl>
                                              <p:pRg st="0" end="0"/>
                                            </p:txEl>
                                          </p:spTgt>
                                        </p:tgtEl>
                                        <p:attrNameLst>
                                          <p:attrName>style.visibility</p:attrName>
                                        </p:attrNameLst>
                                      </p:cBhvr>
                                      <p:to>
                                        <p:strVal val="visible"/>
                                      </p:to>
                                    </p:set>
                                    <p:animEffect transition="in" filter="fade">
                                      <p:cBhvr>
                                        <p:cTn id="21" dur="500"/>
                                        <p:tgtEl>
                                          <p:spTgt spid="341">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2">
                                            <p:txEl>
                                              <p:pRg st="0" end="0"/>
                                            </p:txEl>
                                          </p:spTgt>
                                        </p:tgtEl>
                                        <p:attrNameLst>
                                          <p:attrName>style.visibility</p:attrName>
                                        </p:attrNameLst>
                                      </p:cBhvr>
                                      <p:to>
                                        <p:strVal val="visible"/>
                                      </p:to>
                                    </p:set>
                                    <p:animEffect transition="in" filter="fade">
                                      <p:cBhvr>
                                        <p:cTn id="24" dur="500"/>
                                        <p:tgtEl>
                                          <p:spTgt spid="342">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3">
                                            <p:txEl>
                                              <p:pRg st="0" end="0"/>
                                            </p:txEl>
                                          </p:spTgt>
                                        </p:tgtEl>
                                        <p:attrNameLst>
                                          <p:attrName>style.visibility</p:attrName>
                                        </p:attrNameLst>
                                      </p:cBhvr>
                                      <p:to>
                                        <p:strVal val="visible"/>
                                      </p:to>
                                    </p:set>
                                    <p:animEffect transition="in" filter="fade">
                                      <p:cBhvr>
                                        <p:cTn id="27" dur="500"/>
                                        <p:tgtEl>
                                          <p:spTgt spid="34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4">
                                            <p:txEl>
                                              <p:pRg st="0" end="0"/>
                                            </p:txEl>
                                          </p:spTgt>
                                        </p:tgtEl>
                                        <p:attrNameLst>
                                          <p:attrName>style.visibility</p:attrName>
                                        </p:attrNameLst>
                                      </p:cBhvr>
                                      <p:to>
                                        <p:strVal val="visible"/>
                                      </p:to>
                                    </p:set>
                                    <p:animEffect transition="in" filter="fade">
                                      <p:cBhvr>
                                        <p:cTn id="30" dur="500"/>
                                        <p:tgtEl>
                                          <p:spTgt spid="344">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5">
                                            <p:txEl>
                                              <p:pRg st="0" end="0"/>
                                            </p:txEl>
                                          </p:spTgt>
                                        </p:tgtEl>
                                        <p:attrNameLst>
                                          <p:attrName>style.visibility</p:attrName>
                                        </p:attrNameLst>
                                      </p:cBhvr>
                                      <p:to>
                                        <p:strVal val="visible"/>
                                      </p:to>
                                    </p:set>
                                    <p:animEffect transition="in" filter="fade">
                                      <p:cBhvr>
                                        <p:cTn id="33" dur="500"/>
                                        <p:tgtEl>
                                          <p:spTgt spid="34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6">
                                            <p:txEl>
                                              <p:pRg st="0" end="0"/>
                                            </p:txEl>
                                          </p:spTgt>
                                        </p:tgtEl>
                                        <p:attrNameLst>
                                          <p:attrName>style.visibility</p:attrName>
                                        </p:attrNameLst>
                                      </p:cBhvr>
                                      <p:to>
                                        <p:strVal val="visible"/>
                                      </p:to>
                                    </p:set>
                                    <p:animEffect transition="in" filter="fade">
                                      <p:cBhvr>
                                        <p:cTn id="36" dur="500"/>
                                        <p:tgtEl>
                                          <p:spTgt spid="346">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7">
                                            <p:txEl>
                                              <p:pRg st="0" end="0"/>
                                            </p:txEl>
                                          </p:spTgt>
                                        </p:tgtEl>
                                        <p:attrNameLst>
                                          <p:attrName>style.visibility</p:attrName>
                                        </p:attrNameLst>
                                      </p:cBhvr>
                                      <p:to>
                                        <p:strVal val="visible"/>
                                      </p:to>
                                    </p:set>
                                    <p:animEffect transition="in" filter="fade">
                                      <p:cBhvr>
                                        <p:cTn id="39" dur="500"/>
                                        <p:tgtEl>
                                          <p:spTgt spid="347">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8"/>
                                        </p:tgtEl>
                                        <p:attrNameLst>
                                          <p:attrName>style.visibility</p:attrName>
                                        </p:attrNameLst>
                                      </p:cBhvr>
                                      <p:to>
                                        <p:strVal val="visible"/>
                                      </p:to>
                                    </p:set>
                                    <p:animEffect transition="in" filter="fade">
                                      <p:cBhvr>
                                        <p:cTn id="42" dur="500"/>
                                        <p:tgtEl>
                                          <p:spTgt spid="3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9"/>
                                        </p:tgtEl>
                                        <p:attrNameLst>
                                          <p:attrName>style.visibility</p:attrName>
                                        </p:attrNameLst>
                                      </p:cBhvr>
                                      <p:to>
                                        <p:strVal val="visible"/>
                                      </p:to>
                                    </p:set>
                                    <p:animEffect transition="in" filter="fade">
                                      <p:cBhvr>
                                        <p:cTn id="45" dur="500"/>
                                        <p:tgtEl>
                                          <p:spTgt spid="34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0"/>
                                        </p:tgtEl>
                                        <p:attrNameLst>
                                          <p:attrName>style.visibility</p:attrName>
                                        </p:attrNameLst>
                                      </p:cBhvr>
                                      <p:to>
                                        <p:strVal val="visible"/>
                                      </p:to>
                                    </p:set>
                                    <p:animEffect transition="in" filter="fade">
                                      <p:cBhvr>
                                        <p:cTn id="48" dur="500"/>
                                        <p:tgtEl>
                                          <p:spTgt spid="3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1"/>
                                        </p:tgtEl>
                                        <p:attrNameLst>
                                          <p:attrName>style.visibility</p:attrName>
                                        </p:attrNameLst>
                                      </p:cBhvr>
                                      <p:to>
                                        <p:strVal val="visible"/>
                                      </p:to>
                                    </p:set>
                                    <p:animEffect transition="in" filter="fade">
                                      <p:cBhvr>
                                        <p:cTn id="51" dur="500"/>
                                        <p:tgtEl>
                                          <p:spTgt spid="35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2"/>
                                        </p:tgtEl>
                                        <p:attrNameLst>
                                          <p:attrName>style.visibility</p:attrName>
                                        </p:attrNameLst>
                                      </p:cBhvr>
                                      <p:to>
                                        <p:strVal val="visible"/>
                                      </p:to>
                                    </p:set>
                                    <p:animEffect transition="in" filter="fade">
                                      <p:cBhvr>
                                        <p:cTn id="54" dur="500"/>
                                        <p:tgtEl>
                                          <p:spTgt spid="352"/>
                                        </p:tgtEl>
                                      </p:cBhvr>
                                    </p:animEffect>
                                  </p:childTnLst>
                                </p:cTn>
                              </p:par>
                              <p:par>
                                <p:cTn id="55" presetID="10" presetClass="entr" presetSubtype="0" fill="hold" nodeType="withEffect">
                                  <p:stCondLst>
                                    <p:cond delay="0"/>
                                  </p:stCondLst>
                                  <p:childTnLst>
                                    <p:set>
                                      <p:cBhvr>
                                        <p:cTn id="56" dur="1" fill="hold">
                                          <p:stCondLst>
                                            <p:cond delay="0"/>
                                          </p:stCondLst>
                                        </p:cTn>
                                        <p:tgtEl>
                                          <p:spTgt spid="353"/>
                                        </p:tgtEl>
                                        <p:attrNameLst>
                                          <p:attrName>style.visibility</p:attrName>
                                        </p:attrNameLst>
                                      </p:cBhvr>
                                      <p:to>
                                        <p:strVal val="visible"/>
                                      </p:to>
                                    </p:set>
                                    <p:animEffect transition="in" filter="fade">
                                      <p:cBhvr>
                                        <p:cTn id="57" dur="500"/>
                                        <p:tgtEl>
                                          <p:spTgt spid="353"/>
                                        </p:tgtEl>
                                      </p:cBhvr>
                                    </p:animEffect>
                                  </p:childTnLst>
                                </p:cTn>
                              </p:par>
                              <p:par>
                                <p:cTn id="58" presetID="10" presetClass="entr" presetSubtype="0" fill="hold" nodeType="withEffect">
                                  <p:stCondLst>
                                    <p:cond delay="0"/>
                                  </p:stCondLst>
                                  <p:childTnLst>
                                    <p:set>
                                      <p:cBhvr>
                                        <p:cTn id="59" dur="1" fill="hold">
                                          <p:stCondLst>
                                            <p:cond delay="0"/>
                                          </p:stCondLst>
                                        </p:cTn>
                                        <p:tgtEl>
                                          <p:spTgt spid="354"/>
                                        </p:tgtEl>
                                        <p:attrNameLst>
                                          <p:attrName>style.visibility</p:attrName>
                                        </p:attrNameLst>
                                      </p:cBhvr>
                                      <p:to>
                                        <p:strVal val="visible"/>
                                      </p:to>
                                    </p:set>
                                    <p:animEffect transition="in" filter="fade">
                                      <p:cBhvr>
                                        <p:cTn id="60" dur="500"/>
                                        <p:tgtEl>
                                          <p:spTgt spid="354"/>
                                        </p:tgtEl>
                                      </p:cBhvr>
                                    </p:animEffect>
                                  </p:childTnLst>
                                </p:cTn>
                              </p:par>
                              <p:par>
                                <p:cTn id="61" presetID="10" presetClass="entr" presetSubtype="0" fill="hold" nodeType="withEffect">
                                  <p:stCondLst>
                                    <p:cond delay="0"/>
                                  </p:stCondLst>
                                  <p:childTnLst>
                                    <p:set>
                                      <p:cBhvr>
                                        <p:cTn id="62" dur="1" fill="hold">
                                          <p:stCondLst>
                                            <p:cond delay="0"/>
                                          </p:stCondLst>
                                        </p:cTn>
                                        <p:tgtEl>
                                          <p:spTgt spid="355"/>
                                        </p:tgtEl>
                                        <p:attrNameLst>
                                          <p:attrName>style.visibility</p:attrName>
                                        </p:attrNameLst>
                                      </p:cBhvr>
                                      <p:to>
                                        <p:strVal val="visible"/>
                                      </p:to>
                                    </p:set>
                                    <p:animEffect transition="in" filter="fade">
                                      <p:cBhvr>
                                        <p:cTn id="63" dur="500"/>
                                        <p:tgtEl>
                                          <p:spTgt spid="355"/>
                                        </p:tgtEl>
                                      </p:cBhvr>
                                    </p:animEffect>
                                  </p:childTnLst>
                                </p:cTn>
                              </p:par>
                              <p:par>
                                <p:cTn id="64" presetID="10" presetClass="entr" presetSubtype="0" fill="hold" nodeType="withEffect">
                                  <p:stCondLst>
                                    <p:cond delay="0"/>
                                  </p:stCondLst>
                                  <p:childTnLst>
                                    <p:set>
                                      <p:cBhvr>
                                        <p:cTn id="65" dur="1" fill="hold">
                                          <p:stCondLst>
                                            <p:cond delay="0"/>
                                          </p:stCondLst>
                                        </p:cTn>
                                        <p:tgtEl>
                                          <p:spTgt spid="356"/>
                                        </p:tgtEl>
                                        <p:attrNameLst>
                                          <p:attrName>style.visibility</p:attrName>
                                        </p:attrNameLst>
                                      </p:cBhvr>
                                      <p:to>
                                        <p:strVal val="visible"/>
                                      </p:to>
                                    </p:set>
                                    <p:animEffect transition="in" filter="fade">
                                      <p:cBhvr>
                                        <p:cTn id="66" dur="500"/>
                                        <p:tgtEl>
                                          <p:spTgt spid="35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7"/>
                                        </p:tgtEl>
                                        <p:attrNameLst>
                                          <p:attrName>style.visibility</p:attrName>
                                        </p:attrNameLst>
                                      </p:cBhvr>
                                      <p:to>
                                        <p:strVal val="visible"/>
                                      </p:to>
                                    </p:set>
                                    <p:animEffect transition="in" filter="fade">
                                      <p:cBhvr>
                                        <p:cTn id="69" dur="500"/>
                                        <p:tgtEl>
                                          <p:spTgt spid="3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8"/>
                                        </p:tgtEl>
                                        <p:attrNameLst>
                                          <p:attrName>style.visibility</p:attrName>
                                        </p:attrNameLst>
                                      </p:cBhvr>
                                      <p:to>
                                        <p:strVal val="visible"/>
                                      </p:to>
                                    </p:set>
                                    <p:animEffect transition="in" filter="fade">
                                      <p:cBhvr>
                                        <p:cTn id="72" dur="500"/>
                                        <p:tgtEl>
                                          <p:spTgt spid="35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9"/>
                                        </p:tgtEl>
                                        <p:attrNameLst>
                                          <p:attrName>style.visibility</p:attrName>
                                        </p:attrNameLst>
                                      </p:cBhvr>
                                      <p:to>
                                        <p:strVal val="visible"/>
                                      </p:to>
                                    </p:set>
                                    <p:animEffect transition="in" filter="fade">
                                      <p:cBhvr>
                                        <p:cTn id="75" dur="500"/>
                                        <p:tgtEl>
                                          <p:spTgt spid="35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0"/>
                                        </p:tgtEl>
                                        <p:attrNameLst>
                                          <p:attrName>style.visibility</p:attrName>
                                        </p:attrNameLst>
                                      </p:cBhvr>
                                      <p:to>
                                        <p:strVal val="visible"/>
                                      </p:to>
                                    </p:set>
                                    <p:animEffect transition="in" filter="fade">
                                      <p:cBhvr>
                                        <p:cTn id="78" dur="500"/>
                                        <p:tgtEl>
                                          <p:spTgt spid="3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1"/>
                                        </p:tgtEl>
                                        <p:attrNameLst>
                                          <p:attrName>style.visibility</p:attrName>
                                        </p:attrNameLst>
                                      </p:cBhvr>
                                      <p:to>
                                        <p:strVal val="visible"/>
                                      </p:to>
                                    </p:set>
                                    <p:animEffect transition="in" filter="fade">
                                      <p:cBhvr>
                                        <p:cTn id="81" dur="5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build="p"/>
      <p:bldP spid="339" grpId="0" build="p"/>
      <p:bldP spid="340" grpId="0" build="p"/>
      <p:bldP spid="341" grpId="0" build="p"/>
      <p:bldP spid="342" grpId="0" build="p"/>
      <p:bldP spid="343" grpId="0" build="p"/>
      <p:bldP spid="344" grpId="0" build="p"/>
      <p:bldP spid="345" grpId="0" build="p"/>
      <p:bldP spid="346" grpId="0" build="p"/>
      <p:bldP spid="347" grpId="0" build="p"/>
      <p:bldP spid="348" grpId="0" animBg="1"/>
      <p:bldP spid="349" grpId="0" animBg="1"/>
      <p:bldP spid="350" grpId="0" animBg="1"/>
      <p:bldP spid="351" grpId="0" animBg="1"/>
      <p:bldP spid="352" grpId="0" animBg="1"/>
      <p:bldP spid="357" grpId="0"/>
      <p:bldP spid="358" grpId="0"/>
      <p:bldP spid="359" grpId="0"/>
      <p:bldP spid="360" grpId="0"/>
      <p:bldP spid="361"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39"/>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367" name="Google Shape;367;p39"/>
          <p:cNvSpPr/>
          <p:nvPr/>
        </p:nvSpPr>
        <p:spPr>
          <a:xfrm>
            <a:off x="11942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txBox="1"/>
          <p:nvPr/>
        </p:nvSpPr>
        <p:spPr>
          <a:xfrm>
            <a:off x="13140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1</a:t>
            </a:r>
            <a:endParaRPr>
              <a:solidFill>
                <a:schemeClr val="lt2"/>
              </a:solidFill>
            </a:endParaRPr>
          </a:p>
        </p:txBody>
      </p:sp>
      <p:graphicFrame>
        <p:nvGraphicFramePr>
          <p:cNvPr id="369" name="Google Shape;369;p39"/>
          <p:cNvGraphicFramePr/>
          <p:nvPr/>
        </p:nvGraphicFramePr>
        <p:xfrm>
          <a:off x="5831350" y="2094975"/>
          <a:ext cx="2648500" cy="2108500"/>
        </p:xfrm>
        <a:graphic>
          <a:graphicData uri="http://schemas.openxmlformats.org/drawingml/2006/table">
            <a:tbl>
              <a:tblPr>
                <a:noFill/>
                <a:tableStyleId>{30415395-A75C-404F-A75B-FE907EB630FE}</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3</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lvl="0" indent="0" algn="ctr" rtl="0">
                        <a:spcBef>
                          <a:spcPts val="0"/>
                        </a:spcBef>
                        <a:spcAft>
                          <a:spcPts val="0"/>
                        </a:spcAft>
                        <a:buNone/>
                      </a:pPr>
                      <a:r>
                        <a:rPr lang="en">
                          <a:solidFill>
                            <a:schemeClr val="lt2"/>
                          </a:solidFill>
                        </a:rPr>
                        <a:t>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70" name="Google Shape;370;p39"/>
          <p:cNvSpPr txBox="1">
            <a:spLocks noGrp="1"/>
          </p:cNvSpPr>
          <p:nvPr>
            <p:ph type="title" idx="5"/>
          </p:nvPr>
        </p:nvSpPr>
        <p:spPr>
          <a:xfrm>
            <a:off x="55887" y="2557825"/>
            <a:ext cx="1539300" cy="68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Arial"/>
                <a:ea typeface="Arial"/>
                <a:cs typeface="Arial"/>
                <a:sym typeface="Arial"/>
              </a:rPr>
              <a:t>Confusion</a:t>
            </a:r>
            <a:endParaRPr>
              <a:latin typeface="Arial"/>
              <a:ea typeface="Arial"/>
              <a:cs typeface="Arial"/>
              <a:sym typeface="Arial"/>
            </a:endParaRPr>
          </a:p>
          <a:p>
            <a:pPr marL="0" lvl="0" indent="0" algn="l" rtl="0">
              <a:spcBef>
                <a:spcPts val="0"/>
              </a:spcBef>
              <a:spcAft>
                <a:spcPts val="0"/>
              </a:spcAft>
              <a:buNone/>
            </a:pPr>
            <a:r>
              <a:rPr lang="en">
                <a:latin typeface="Arial"/>
                <a:ea typeface="Arial"/>
                <a:cs typeface="Arial"/>
                <a:sym typeface="Arial"/>
              </a:rPr>
              <a:t>   Matrix</a:t>
            </a:r>
            <a:endParaRPr>
              <a:latin typeface="Arial"/>
              <a:ea typeface="Arial"/>
              <a:cs typeface="Arial"/>
              <a:sym typeface="Arial"/>
            </a:endParaRPr>
          </a:p>
        </p:txBody>
      </p:sp>
      <p:cxnSp>
        <p:nvCxnSpPr>
          <p:cNvPr id="371" name="Google Shape;371;p39"/>
          <p:cNvCxnSpPr/>
          <p:nvPr/>
        </p:nvCxnSpPr>
        <p:spPr>
          <a:xfrm rot="10800000">
            <a:off x="1369837"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372" name="Google Shape;372;p39"/>
          <p:cNvSpPr txBox="1"/>
          <p:nvPr/>
        </p:nvSpPr>
        <p:spPr>
          <a:xfrm>
            <a:off x="1790975" y="1694775"/>
            <a:ext cx="285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373" name="Google Shape;373;p39"/>
          <p:cNvSpPr txBox="1"/>
          <p:nvPr/>
        </p:nvSpPr>
        <p:spPr>
          <a:xfrm>
            <a:off x="1595175" y="2340900"/>
            <a:ext cx="366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rPr>
              <a:t>y_true: [4, 4, 3, 4, 4, 4, 1, 1, 2, 1]</a:t>
            </a:r>
            <a:endParaRPr sz="1800">
              <a:solidFill>
                <a:schemeClr val="lt2"/>
              </a:solidFill>
            </a:endParaRPr>
          </a:p>
        </p:txBody>
      </p:sp>
      <p:sp>
        <p:nvSpPr>
          <p:cNvPr id="374" name="Google Shape;374;p39"/>
          <p:cNvSpPr txBox="1"/>
          <p:nvPr/>
        </p:nvSpPr>
        <p:spPr>
          <a:xfrm>
            <a:off x="1595163" y="3048525"/>
            <a:ext cx="366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rPr>
              <a:t>y_pre:  [0, 2, 1, 0, 0, 0, 1, 1, 2, 1]</a:t>
            </a:r>
            <a:endParaRPr sz="1800">
              <a:solidFill>
                <a:schemeClr val="lt2"/>
              </a:solidFill>
            </a:endParaRPr>
          </a:p>
        </p:txBody>
      </p:sp>
      <p:cxnSp>
        <p:nvCxnSpPr>
          <p:cNvPr id="375" name="Google Shape;375;p39"/>
          <p:cNvCxnSpPr/>
          <p:nvPr/>
        </p:nvCxnSpPr>
        <p:spPr>
          <a:xfrm rot="10800000">
            <a:off x="5133901" y="3106675"/>
            <a:ext cx="421800" cy="600"/>
          </a:xfrm>
          <a:prstGeom prst="straightConnector1">
            <a:avLst/>
          </a:prstGeom>
          <a:noFill/>
          <a:ln w="19050" cap="flat" cmpd="sng">
            <a:solidFill>
              <a:srgbClr val="F2F2F2"/>
            </a:solidFill>
            <a:prstDash val="solid"/>
            <a:round/>
            <a:headEnd type="stealth" w="med" len="med"/>
            <a:tailEnd type="none" w="med" len="med"/>
          </a:ln>
        </p:spPr>
      </p:cxnSp>
      <p:sp>
        <p:nvSpPr>
          <p:cNvPr id="376" name="Google Shape;376;p39"/>
          <p:cNvSpPr txBox="1"/>
          <p:nvPr/>
        </p:nvSpPr>
        <p:spPr>
          <a:xfrm>
            <a:off x="6591000" y="4203475"/>
            <a:ext cx="112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i="1">
                <a:solidFill>
                  <a:srgbClr val="F2F2F2"/>
                </a:solidFill>
              </a:rPr>
              <a:t>O matrix</a:t>
            </a:r>
            <a:endParaRPr sz="1800" i="1">
              <a:solidFill>
                <a:srgbClr val="F2F2F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500"/>
                                        <p:tgtEl>
                                          <p:spTgt spid="369"/>
                                        </p:tgtEl>
                                      </p:cBhvr>
                                    </p:animEffect>
                                  </p:childTnLst>
                                </p:cTn>
                              </p:par>
                              <p:par>
                                <p:cTn id="8" presetID="10" presetClass="entr" presetSubtype="0" fill="hold"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6"/>
                                        </p:tgtEl>
                                        <p:attrNameLst>
                                          <p:attrName>style.visibility</p:attrName>
                                        </p:attrNameLst>
                                      </p:cBhvr>
                                      <p:to>
                                        <p:strVal val="visible"/>
                                      </p:to>
                                    </p:set>
                                    <p:animEffect transition="in" filter="fade">
                                      <p:cBhvr>
                                        <p:cTn id="13"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p40"/>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382" name="Google Shape;382;p40"/>
          <p:cNvSpPr/>
          <p:nvPr/>
        </p:nvSpPr>
        <p:spPr>
          <a:xfrm>
            <a:off x="11942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27399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 name="Google Shape;384;p40"/>
          <p:cNvCxnSpPr>
            <a:stCxn id="382" idx="6"/>
            <a:endCxn id="383" idx="2"/>
          </p:cNvCxnSpPr>
          <p:nvPr/>
        </p:nvCxnSpPr>
        <p:spPr>
          <a:xfrm>
            <a:off x="1766950" y="976425"/>
            <a:ext cx="972900" cy="0"/>
          </a:xfrm>
          <a:prstGeom prst="straightConnector1">
            <a:avLst/>
          </a:prstGeom>
          <a:noFill/>
          <a:ln w="19050" cap="flat" cmpd="sng">
            <a:solidFill>
              <a:schemeClr val="lt2"/>
            </a:solidFill>
            <a:prstDash val="solid"/>
            <a:round/>
            <a:headEnd type="none" w="med" len="med"/>
            <a:tailEnd type="none" w="med" len="med"/>
          </a:ln>
        </p:spPr>
      </p:cxnSp>
      <p:sp>
        <p:nvSpPr>
          <p:cNvPr id="385" name="Google Shape;385;p40"/>
          <p:cNvSpPr txBox="1"/>
          <p:nvPr/>
        </p:nvSpPr>
        <p:spPr>
          <a:xfrm>
            <a:off x="13140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1</a:t>
            </a:r>
            <a:endParaRPr>
              <a:solidFill>
                <a:schemeClr val="lt2"/>
              </a:solidFill>
            </a:endParaRPr>
          </a:p>
        </p:txBody>
      </p:sp>
      <p:sp>
        <p:nvSpPr>
          <p:cNvPr id="386" name="Google Shape;386;p40"/>
          <p:cNvSpPr txBox="1"/>
          <p:nvPr/>
        </p:nvSpPr>
        <p:spPr>
          <a:xfrm>
            <a:off x="28596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2</a:t>
            </a:r>
            <a:endParaRPr>
              <a:solidFill>
                <a:schemeClr val="lt2"/>
              </a:solidFill>
            </a:endParaRPr>
          </a:p>
        </p:txBody>
      </p:sp>
      <p:sp>
        <p:nvSpPr>
          <p:cNvPr id="387" name="Google Shape;387;p40"/>
          <p:cNvSpPr txBox="1">
            <a:spLocks noGrp="1"/>
          </p:cNvSpPr>
          <p:nvPr>
            <p:ph type="title" idx="5"/>
          </p:nvPr>
        </p:nvSpPr>
        <p:spPr>
          <a:xfrm>
            <a:off x="55887" y="2557825"/>
            <a:ext cx="1539300" cy="68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Arial"/>
                <a:ea typeface="Arial"/>
                <a:cs typeface="Arial"/>
                <a:sym typeface="Arial"/>
              </a:rPr>
              <a:t>Weighted</a:t>
            </a:r>
            <a:endParaRPr>
              <a:latin typeface="Arial"/>
              <a:ea typeface="Arial"/>
              <a:cs typeface="Arial"/>
              <a:sym typeface="Arial"/>
            </a:endParaRPr>
          </a:p>
          <a:p>
            <a:pPr marL="0" lvl="0" indent="0" algn="l" rtl="0">
              <a:spcBef>
                <a:spcPts val="0"/>
              </a:spcBef>
              <a:spcAft>
                <a:spcPts val="0"/>
              </a:spcAft>
              <a:buNone/>
            </a:pPr>
            <a:r>
              <a:rPr lang="en">
                <a:latin typeface="Arial"/>
                <a:ea typeface="Arial"/>
                <a:cs typeface="Arial"/>
                <a:sym typeface="Arial"/>
              </a:rPr>
              <a:t>  Matrix</a:t>
            </a:r>
            <a:endParaRPr>
              <a:latin typeface="Arial"/>
              <a:ea typeface="Arial"/>
              <a:cs typeface="Arial"/>
              <a:sym typeface="Arial"/>
            </a:endParaRPr>
          </a:p>
        </p:txBody>
      </p:sp>
      <p:cxnSp>
        <p:nvCxnSpPr>
          <p:cNvPr id="388" name="Google Shape;388;p40"/>
          <p:cNvCxnSpPr/>
          <p:nvPr/>
        </p:nvCxnSpPr>
        <p:spPr>
          <a:xfrm rot="10800000">
            <a:off x="1369837"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389" name="Google Shape;389;p40"/>
          <p:cNvSpPr txBox="1"/>
          <p:nvPr/>
        </p:nvSpPr>
        <p:spPr>
          <a:xfrm>
            <a:off x="1790975" y="1694775"/>
            <a:ext cx="285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Condensed Light"/>
              <a:ea typeface="Fira Sans Condensed Light"/>
              <a:cs typeface="Fira Sans Condensed Light"/>
              <a:sym typeface="Fira Sans Condensed Light"/>
            </a:endParaRPr>
          </a:p>
        </p:txBody>
      </p:sp>
      <p:graphicFrame>
        <p:nvGraphicFramePr>
          <p:cNvPr id="390" name="Google Shape;390;p40"/>
          <p:cNvGraphicFramePr/>
          <p:nvPr/>
        </p:nvGraphicFramePr>
        <p:xfrm>
          <a:off x="5033925" y="1848125"/>
          <a:ext cx="3713150" cy="2108500"/>
        </p:xfrm>
        <a:graphic>
          <a:graphicData uri="http://schemas.openxmlformats.org/drawingml/2006/table">
            <a:tbl>
              <a:tblPr>
                <a:noFill/>
                <a:tableStyleId>{30415395-A75C-404F-A75B-FE907EB630FE}</a:tableStyleId>
              </a:tblPr>
              <a:tblGrid>
                <a:gridCol w="733950">
                  <a:extLst>
                    <a:ext uri="{9D8B030D-6E8A-4147-A177-3AD203B41FA5}">
                      <a16:colId xmlns:a16="http://schemas.microsoft.com/office/drawing/2014/main" val="20000"/>
                    </a:ext>
                  </a:extLst>
                </a:gridCol>
                <a:gridCol w="729000">
                  <a:extLst>
                    <a:ext uri="{9D8B030D-6E8A-4147-A177-3AD203B41FA5}">
                      <a16:colId xmlns:a16="http://schemas.microsoft.com/office/drawing/2014/main" val="20001"/>
                    </a:ext>
                  </a:extLst>
                </a:gridCol>
                <a:gridCol w="770100">
                  <a:extLst>
                    <a:ext uri="{9D8B030D-6E8A-4147-A177-3AD203B41FA5}">
                      <a16:colId xmlns:a16="http://schemas.microsoft.com/office/drawing/2014/main" val="20002"/>
                    </a:ext>
                  </a:extLst>
                </a:gridCol>
                <a:gridCol w="738600">
                  <a:extLst>
                    <a:ext uri="{9D8B030D-6E8A-4147-A177-3AD203B41FA5}">
                      <a16:colId xmlns:a16="http://schemas.microsoft.com/office/drawing/2014/main" val="20003"/>
                    </a:ext>
                  </a:extLst>
                </a:gridCol>
                <a:gridCol w="741500">
                  <a:extLst>
                    <a:ext uri="{9D8B030D-6E8A-4147-A177-3AD203B41FA5}">
                      <a16:colId xmlns:a16="http://schemas.microsoft.com/office/drawing/2014/main" val="20004"/>
                    </a:ext>
                  </a:extLst>
                </a:gridCol>
              </a:tblGrid>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0.5625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lvl="0" indent="0" algn="ctr" rtl="0">
                        <a:spcBef>
                          <a:spcPts val="0"/>
                        </a:spcBef>
                        <a:spcAft>
                          <a:spcPts val="0"/>
                        </a:spcAft>
                        <a:buNone/>
                      </a:pPr>
                      <a:r>
                        <a:rPr lang="en">
                          <a:solidFill>
                            <a:schemeClr val="lt2"/>
                          </a:solidFill>
                        </a:rPr>
                        <a:t>0.0625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0.5625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lvl="0" indent="0" algn="ctr" rtl="0">
                        <a:spcBef>
                          <a:spcPts val="0"/>
                        </a:spcBef>
                        <a:spcAft>
                          <a:spcPts val="0"/>
                        </a:spcAft>
                        <a:buNone/>
                      </a:pPr>
                      <a:r>
                        <a:rPr lang="en">
                          <a:solidFill>
                            <a:schemeClr val="lt2"/>
                          </a:solidFill>
                        </a:rPr>
                        <a:t>0.25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lvl="0" indent="0" algn="ctr" rtl="0">
                        <a:spcBef>
                          <a:spcPts val="0"/>
                        </a:spcBef>
                        <a:spcAft>
                          <a:spcPts val="0"/>
                        </a:spcAft>
                        <a:buNone/>
                      </a:pPr>
                      <a:r>
                        <a:rPr lang="en">
                          <a:solidFill>
                            <a:schemeClr val="lt2"/>
                          </a:solidFill>
                        </a:rPr>
                        <a:t>0.5625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lvl="0" indent="0" algn="ctr" rtl="0">
                        <a:spcBef>
                          <a:spcPts val="0"/>
                        </a:spcBef>
                        <a:spcAft>
                          <a:spcPts val="0"/>
                        </a:spcAft>
                        <a:buNone/>
                      </a:pPr>
                      <a:r>
                        <a:rPr lang="en">
                          <a:solidFill>
                            <a:schemeClr val="lt2"/>
                          </a:solidFill>
                        </a:rPr>
                        <a:t>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0.5625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0.0625</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91" name="Google Shape;391;p40"/>
          <p:cNvPicPr preferRelativeResize="0"/>
          <p:nvPr/>
        </p:nvPicPr>
        <p:blipFill>
          <a:blip r:embed="rId4">
            <a:alphaModFix/>
          </a:blip>
          <a:stretch>
            <a:fillRect/>
          </a:stretch>
        </p:blipFill>
        <p:spPr>
          <a:xfrm>
            <a:off x="1917600" y="1861925"/>
            <a:ext cx="2043550" cy="956550"/>
          </a:xfrm>
          <a:prstGeom prst="rect">
            <a:avLst/>
          </a:prstGeom>
          <a:noFill/>
          <a:ln>
            <a:noFill/>
          </a:ln>
        </p:spPr>
      </p:pic>
      <p:sp>
        <p:nvSpPr>
          <p:cNvPr id="392" name="Google Shape;392;p40"/>
          <p:cNvSpPr txBox="1"/>
          <p:nvPr/>
        </p:nvSpPr>
        <p:spPr>
          <a:xfrm>
            <a:off x="1915800" y="3017150"/>
            <a:ext cx="2043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rPr>
              <a:t>i: Chỉ số hàng</a:t>
            </a:r>
            <a:endParaRPr sz="1800">
              <a:solidFill>
                <a:schemeClr val="lt2"/>
              </a:solidFill>
            </a:endParaRPr>
          </a:p>
          <a:p>
            <a:pPr marL="0" lvl="0" indent="0" algn="l" rtl="0">
              <a:spcBef>
                <a:spcPts val="0"/>
              </a:spcBef>
              <a:spcAft>
                <a:spcPts val="0"/>
              </a:spcAft>
              <a:buNone/>
            </a:pPr>
            <a:r>
              <a:rPr lang="en" sz="1800">
                <a:solidFill>
                  <a:schemeClr val="lt2"/>
                </a:solidFill>
              </a:rPr>
              <a:t>j: Chỉ số cột</a:t>
            </a:r>
            <a:endParaRPr sz="1800">
              <a:solidFill>
                <a:schemeClr val="lt2"/>
              </a:solidFill>
            </a:endParaRPr>
          </a:p>
          <a:p>
            <a:pPr marL="0" lvl="0" indent="0" algn="l" rtl="0">
              <a:spcBef>
                <a:spcPts val="0"/>
              </a:spcBef>
              <a:spcAft>
                <a:spcPts val="0"/>
              </a:spcAft>
              <a:buNone/>
            </a:pPr>
            <a:r>
              <a:rPr lang="en" sz="1800">
                <a:solidFill>
                  <a:schemeClr val="lt2"/>
                </a:solidFill>
              </a:rPr>
              <a:t>N: Số class</a:t>
            </a:r>
            <a:endParaRPr sz="1800">
              <a:solidFill>
                <a:schemeClr val="lt2"/>
              </a:solidFill>
            </a:endParaRPr>
          </a:p>
        </p:txBody>
      </p:sp>
      <p:sp>
        <p:nvSpPr>
          <p:cNvPr id="393" name="Google Shape;393;p40"/>
          <p:cNvSpPr txBox="1"/>
          <p:nvPr/>
        </p:nvSpPr>
        <p:spPr>
          <a:xfrm>
            <a:off x="5222150" y="391262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0</a:t>
            </a:r>
            <a:endParaRPr sz="1300" b="1">
              <a:solidFill>
                <a:srgbClr val="FF0000"/>
              </a:solidFill>
            </a:endParaRPr>
          </a:p>
        </p:txBody>
      </p:sp>
      <p:sp>
        <p:nvSpPr>
          <p:cNvPr id="394" name="Google Shape;394;p40"/>
          <p:cNvSpPr txBox="1"/>
          <p:nvPr/>
        </p:nvSpPr>
        <p:spPr>
          <a:xfrm>
            <a:off x="5951000" y="391262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1</a:t>
            </a:r>
            <a:endParaRPr sz="1300" b="1">
              <a:solidFill>
                <a:srgbClr val="FF0000"/>
              </a:solidFill>
            </a:endParaRPr>
          </a:p>
        </p:txBody>
      </p:sp>
      <p:sp>
        <p:nvSpPr>
          <p:cNvPr id="395" name="Google Shape;395;p40"/>
          <p:cNvSpPr txBox="1"/>
          <p:nvPr/>
        </p:nvSpPr>
        <p:spPr>
          <a:xfrm>
            <a:off x="7452700" y="391262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3</a:t>
            </a:r>
            <a:endParaRPr sz="1300" b="1">
              <a:solidFill>
                <a:srgbClr val="FF0000"/>
              </a:solidFill>
            </a:endParaRPr>
          </a:p>
        </p:txBody>
      </p:sp>
      <p:sp>
        <p:nvSpPr>
          <p:cNvPr id="396" name="Google Shape;396;p40"/>
          <p:cNvSpPr txBox="1"/>
          <p:nvPr/>
        </p:nvSpPr>
        <p:spPr>
          <a:xfrm>
            <a:off x="6679850" y="391262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2</a:t>
            </a:r>
            <a:endParaRPr sz="1300" b="1">
              <a:solidFill>
                <a:srgbClr val="FF0000"/>
              </a:solidFill>
            </a:endParaRPr>
          </a:p>
        </p:txBody>
      </p:sp>
      <p:sp>
        <p:nvSpPr>
          <p:cNvPr id="397" name="Google Shape;397;p40"/>
          <p:cNvSpPr txBox="1"/>
          <p:nvPr/>
        </p:nvSpPr>
        <p:spPr>
          <a:xfrm>
            <a:off x="8225550" y="391262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4</a:t>
            </a:r>
            <a:endParaRPr sz="1300" b="1">
              <a:solidFill>
                <a:srgbClr val="FF0000"/>
              </a:solidFill>
            </a:endParaRPr>
          </a:p>
        </p:txBody>
      </p:sp>
      <p:sp>
        <p:nvSpPr>
          <p:cNvPr id="398" name="Google Shape;398;p40"/>
          <p:cNvSpPr txBox="1"/>
          <p:nvPr/>
        </p:nvSpPr>
        <p:spPr>
          <a:xfrm>
            <a:off x="4775900" y="186192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0</a:t>
            </a:r>
            <a:endParaRPr sz="1300" b="1">
              <a:solidFill>
                <a:srgbClr val="FF0000"/>
              </a:solidFill>
            </a:endParaRPr>
          </a:p>
        </p:txBody>
      </p:sp>
      <p:sp>
        <p:nvSpPr>
          <p:cNvPr id="399" name="Google Shape;399;p40"/>
          <p:cNvSpPr txBox="1"/>
          <p:nvPr/>
        </p:nvSpPr>
        <p:spPr>
          <a:xfrm>
            <a:off x="4775900" y="226982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1</a:t>
            </a:r>
            <a:endParaRPr sz="1300" b="1">
              <a:solidFill>
                <a:srgbClr val="FF0000"/>
              </a:solidFill>
            </a:endParaRPr>
          </a:p>
        </p:txBody>
      </p:sp>
      <p:sp>
        <p:nvSpPr>
          <p:cNvPr id="400" name="Google Shape;400;p40"/>
          <p:cNvSpPr txBox="1"/>
          <p:nvPr/>
        </p:nvSpPr>
        <p:spPr>
          <a:xfrm>
            <a:off x="4775900" y="313232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3</a:t>
            </a:r>
            <a:endParaRPr sz="1300" b="1">
              <a:solidFill>
                <a:srgbClr val="FF0000"/>
              </a:solidFill>
            </a:endParaRPr>
          </a:p>
        </p:txBody>
      </p:sp>
      <p:sp>
        <p:nvSpPr>
          <p:cNvPr id="401" name="Google Shape;401;p40"/>
          <p:cNvSpPr txBox="1"/>
          <p:nvPr/>
        </p:nvSpPr>
        <p:spPr>
          <a:xfrm>
            <a:off x="4775900" y="357172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4</a:t>
            </a:r>
            <a:endParaRPr sz="1300" b="1">
              <a:solidFill>
                <a:srgbClr val="FF0000"/>
              </a:solidFill>
            </a:endParaRPr>
          </a:p>
        </p:txBody>
      </p:sp>
      <p:sp>
        <p:nvSpPr>
          <p:cNvPr id="402" name="Google Shape;402;p40"/>
          <p:cNvSpPr txBox="1"/>
          <p:nvPr/>
        </p:nvSpPr>
        <p:spPr>
          <a:xfrm>
            <a:off x="4775900" y="2701075"/>
            <a:ext cx="33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2</a:t>
            </a:r>
            <a:endParaRPr sz="1300" b="1">
              <a:solidFill>
                <a:srgbClr val="FF0000"/>
              </a:solidFill>
            </a:endParaRPr>
          </a:p>
        </p:txBody>
      </p:sp>
      <p:sp>
        <p:nvSpPr>
          <p:cNvPr id="403" name="Google Shape;403;p40"/>
          <p:cNvSpPr txBox="1">
            <a:spLocks noGrp="1"/>
          </p:cNvSpPr>
          <p:nvPr>
            <p:ph type="title" idx="5"/>
          </p:nvPr>
        </p:nvSpPr>
        <p:spPr>
          <a:xfrm>
            <a:off x="6352954" y="4032950"/>
            <a:ext cx="1031100" cy="68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0" i="1">
                <a:latin typeface="Arial"/>
                <a:ea typeface="Arial"/>
                <a:cs typeface="Arial"/>
                <a:sym typeface="Arial"/>
              </a:rPr>
              <a:t>W matrix</a:t>
            </a:r>
            <a:endParaRPr b="0" i="1">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89"/>
                                        </p:tgtEl>
                                        <p:attrNameLst>
                                          <p:attrName>style.visibility</p:attrName>
                                        </p:attrNameLst>
                                      </p:cBhvr>
                                      <p:to>
                                        <p:strVal val="visible"/>
                                      </p:to>
                                    </p:set>
                                    <p:animEffect transition="in" filter="fade">
                                      <p:cBhvr>
                                        <p:cTn id="7" dur="500"/>
                                        <p:tgtEl>
                                          <p:spTgt spid="389"/>
                                        </p:tgtEl>
                                      </p:cBhvr>
                                    </p:animEffect>
                                  </p:childTnLst>
                                </p:cTn>
                              </p:par>
                              <p:par>
                                <p:cTn id="8" presetID="10" presetClass="entr" presetSubtype="0"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Effect transition="in" filter="fade">
                                      <p:cBhvr>
                                        <p:cTn id="10" dur="500"/>
                                        <p:tgtEl>
                                          <p:spTgt spid="390"/>
                                        </p:tgtEl>
                                      </p:cBhvr>
                                    </p:animEffect>
                                  </p:childTnLst>
                                </p:cTn>
                              </p:par>
                              <p:par>
                                <p:cTn id="11" presetID="10" presetClass="entr" presetSubtype="0" fill="hold"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2"/>
                                        </p:tgtEl>
                                        <p:attrNameLst>
                                          <p:attrName>style.visibility</p:attrName>
                                        </p:attrNameLst>
                                      </p:cBhvr>
                                      <p:to>
                                        <p:strVal val="visible"/>
                                      </p:to>
                                    </p:set>
                                    <p:animEffect transition="in" filter="fade">
                                      <p:cBhvr>
                                        <p:cTn id="16" dur="500"/>
                                        <p:tgtEl>
                                          <p:spTgt spid="39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3"/>
                                        </p:tgtEl>
                                        <p:attrNameLst>
                                          <p:attrName>style.visibility</p:attrName>
                                        </p:attrNameLst>
                                      </p:cBhvr>
                                      <p:to>
                                        <p:strVal val="visible"/>
                                      </p:to>
                                    </p:set>
                                    <p:animEffect transition="in" filter="fade">
                                      <p:cBhvr>
                                        <p:cTn id="19" dur="500"/>
                                        <p:tgtEl>
                                          <p:spTgt spid="39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4"/>
                                        </p:tgtEl>
                                        <p:attrNameLst>
                                          <p:attrName>style.visibility</p:attrName>
                                        </p:attrNameLst>
                                      </p:cBhvr>
                                      <p:to>
                                        <p:strVal val="visible"/>
                                      </p:to>
                                    </p:set>
                                    <p:animEffect transition="in" filter="fade">
                                      <p:cBhvr>
                                        <p:cTn id="22" dur="500"/>
                                        <p:tgtEl>
                                          <p:spTgt spid="3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5"/>
                                        </p:tgtEl>
                                        <p:attrNameLst>
                                          <p:attrName>style.visibility</p:attrName>
                                        </p:attrNameLst>
                                      </p:cBhvr>
                                      <p:to>
                                        <p:strVal val="visible"/>
                                      </p:to>
                                    </p:set>
                                    <p:animEffect transition="in" filter="fade">
                                      <p:cBhvr>
                                        <p:cTn id="25" dur="500"/>
                                        <p:tgtEl>
                                          <p:spTgt spid="39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6"/>
                                        </p:tgtEl>
                                        <p:attrNameLst>
                                          <p:attrName>style.visibility</p:attrName>
                                        </p:attrNameLst>
                                      </p:cBhvr>
                                      <p:to>
                                        <p:strVal val="visible"/>
                                      </p:to>
                                    </p:set>
                                    <p:animEffect transition="in" filter="fade">
                                      <p:cBhvr>
                                        <p:cTn id="28" dur="500"/>
                                        <p:tgtEl>
                                          <p:spTgt spid="39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7"/>
                                        </p:tgtEl>
                                        <p:attrNameLst>
                                          <p:attrName>style.visibility</p:attrName>
                                        </p:attrNameLst>
                                      </p:cBhvr>
                                      <p:to>
                                        <p:strVal val="visible"/>
                                      </p:to>
                                    </p:set>
                                    <p:animEffect transition="in" filter="fade">
                                      <p:cBhvr>
                                        <p:cTn id="31" dur="500"/>
                                        <p:tgtEl>
                                          <p:spTgt spid="39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8"/>
                                        </p:tgtEl>
                                        <p:attrNameLst>
                                          <p:attrName>style.visibility</p:attrName>
                                        </p:attrNameLst>
                                      </p:cBhvr>
                                      <p:to>
                                        <p:strVal val="visible"/>
                                      </p:to>
                                    </p:set>
                                    <p:animEffect transition="in" filter="fade">
                                      <p:cBhvr>
                                        <p:cTn id="34" dur="500"/>
                                        <p:tgtEl>
                                          <p:spTgt spid="39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9"/>
                                        </p:tgtEl>
                                        <p:attrNameLst>
                                          <p:attrName>style.visibility</p:attrName>
                                        </p:attrNameLst>
                                      </p:cBhvr>
                                      <p:to>
                                        <p:strVal val="visible"/>
                                      </p:to>
                                    </p:set>
                                    <p:animEffect transition="in" filter="fade">
                                      <p:cBhvr>
                                        <p:cTn id="37" dur="500"/>
                                        <p:tgtEl>
                                          <p:spTgt spid="3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1"/>
                                        </p:tgtEl>
                                        <p:attrNameLst>
                                          <p:attrName>style.visibility</p:attrName>
                                        </p:attrNameLst>
                                      </p:cBhvr>
                                      <p:to>
                                        <p:strVal val="visible"/>
                                      </p:to>
                                    </p:set>
                                    <p:animEffect transition="in" filter="fade">
                                      <p:cBhvr>
                                        <p:cTn id="43" dur="500"/>
                                        <p:tgtEl>
                                          <p:spTgt spid="40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2"/>
                                        </p:tgtEl>
                                        <p:attrNameLst>
                                          <p:attrName>style.visibility</p:attrName>
                                        </p:attrNameLst>
                                      </p:cBhvr>
                                      <p:to>
                                        <p:strVal val="visible"/>
                                      </p:to>
                                    </p:set>
                                    <p:animEffect transition="in" filter="fade">
                                      <p:cBhvr>
                                        <p:cTn id="46" dur="500"/>
                                        <p:tgtEl>
                                          <p:spTgt spid="402"/>
                                        </p:tgtEl>
                                      </p:cBhvr>
                                    </p:animEffect>
                                  </p:childTnLst>
                                </p:cTn>
                              </p:par>
                              <p:par>
                                <p:cTn id="47" presetID="10" presetClass="entr" presetSubtype="0" fill="hold" nodeType="withEffect">
                                  <p:stCondLst>
                                    <p:cond delay="0"/>
                                  </p:stCondLst>
                                  <p:childTnLst>
                                    <p:set>
                                      <p:cBhvr>
                                        <p:cTn id="48" dur="1" fill="hold">
                                          <p:stCondLst>
                                            <p:cond delay="0"/>
                                          </p:stCondLst>
                                        </p:cTn>
                                        <p:tgtEl>
                                          <p:spTgt spid="384"/>
                                        </p:tgtEl>
                                        <p:attrNameLst>
                                          <p:attrName>style.visibility</p:attrName>
                                        </p:attrNameLst>
                                      </p:cBhvr>
                                      <p:to>
                                        <p:strVal val="visible"/>
                                      </p:to>
                                    </p:set>
                                    <p:animEffect transition="in" filter="fade">
                                      <p:cBhvr>
                                        <p:cTn id="49" dur="500"/>
                                        <p:tgtEl>
                                          <p:spTgt spid="3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6"/>
                                        </p:tgtEl>
                                        <p:attrNameLst>
                                          <p:attrName>style.visibility</p:attrName>
                                        </p:attrNameLst>
                                      </p:cBhvr>
                                      <p:to>
                                        <p:strVal val="visible"/>
                                      </p:to>
                                    </p:set>
                                    <p:animEffect transition="in" filter="fade">
                                      <p:cBhvr>
                                        <p:cTn id="52" dur="500"/>
                                        <p:tgtEl>
                                          <p:spTgt spid="38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3"/>
                                        </p:tgtEl>
                                        <p:attrNameLst>
                                          <p:attrName>style.visibility</p:attrName>
                                        </p:attrNameLst>
                                      </p:cBhvr>
                                      <p:to>
                                        <p:strVal val="visible"/>
                                      </p:to>
                                    </p:set>
                                    <p:animEffect transition="in" filter="fade">
                                      <p:cBhvr>
                                        <p:cTn id="55" dur="500"/>
                                        <p:tgtEl>
                                          <p:spTgt spid="38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3"/>
                                        </p:tgtEl>
                                        <p:attrNameLst>
                                          <p:attrName>style.visibility</p:attrName>
                                        </p:attrNameLst>
                                      </p:cBhvr>
                                      <p:to>
                                        <p:strVal val="visible"/>
                                      </p:to>
                                    </p:set>
                                    <p:animEffect transition="in" filter="fade">
                                      <p:cBhvr>
                                        <p:cTn id="58"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6" grpId="0"/>
      <p:bldP spid="389" grpId="0"/>
      <p:bldP spid="392" grpId="0"/>
      <p:bldP spid="393" grpId="0"/>
      <p:bldP spid="394" grpId="0"/>
      <p:bldP spid="395" grpId="0"/>
      <p:bldP spid="396" grpId="0"/>
      <p:bldP spid="397" grpId="0"/>
      <p:bldP spid="398" grpId="0"/>
      <p:bldP spid="399" grpId="0"/>
      <p:bldP spid="400" grpId="0"/>
      <p:bldP spid="401" grpId="0"/>
      <p:bldP spid="402" grpId="0"/>
      <p:bldP spid="40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41"/>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409" name="Google Shape;409;p41"/>
          <p:cNvSpPr/>
          <p:nvPr/>
        </p:nvSpPr>
        <p:spPr>
          <a:xfrm>
            <a:off x="11942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a:off x="27399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p:nvPr/>
        </p:nvSpPr>
        <p:spPr>
          <a:xfrm>
            <a:off x="42856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58313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 name="Google Shape;413;p41"/>
          <p:cNvCxnSpPr>
            <a:stCxn id="409" idx="6"/>
            <a:endCxn id="410" idx="2"/>
          </p:cNvCxnSpPr>
          <p:nvPr/>
        </p:nvCxnSpPr>
        <p:spPr>
          <a:xfrm>
            <a:off x="1766950" y="9764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1"/>
          <p:cNvCxnSpPr>
            <a:stCxn id="410" idx="6"/>
            <a:endCxn id="411" idx="2"/>
          </p:cNvCxnSpPr>
          <p:nvPr/>
        </p:nvCxnSpPr>
        <p:spPr>
          <a:xfrm>
            <a:off x="3312650" y="9764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415" name="Google Shape;415;p41"/>
          <p:cNvCxnSpPr>
            <a:stCxn id="411" idx="6"/>
            <a:endCxn id="412" idx="2"/>
          </p:cNvCxnSpPr>
          <p:nvPr/>
        </p:nvCxnSpPr>
        <p:spPr>
          <a:xfrm>
            <a:off x="4858350" y="976425"/>
            <a:ext cx="972900" cy="0"/>
          </a:xfrm>
          <a:prstGeom prst="straightConnector1">
            <a:avLst/>
          </a:prstGeom>
          <a:noFill/>
          <a:ln w="19050" cap="flat" cmpd="sng">
            <a:solidFill>
              <a:schemeClr val="lt2"/>
            </a:solidFill>
            <a:prstDash val="solid"/>
            <a:round/>
            <a:headEnd type="none" w="med" len="med"/>
            <a:tailEnd type="none" w="med" len="med"/>
          </a:ln>
        </p:spPr>
      </p:cxnSp>
      <p:sp>
        <p:nvSpPr>
          <p:cNvPr id="416" name="Google Shape;416;p41"/>
          <p:cNvSpPr txBox="1"/>
          <p:nvPr/>
        </p:nvSpPr>
        <p:spPr>
          <a:xfrm>
            <a:off x="13140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1</a:t>
            </a:r>
            <a:endParaRPr>
              <a:solidFill>
                <a:schemeClr val="lt2"/>
              </a:solidFill>
            </a:endParaRPr>
          </a:p>
        </p:txBody>
      </p:sp>
      <p:sp>
        <p:nvSpPr>
          <p:cNvPr id="417" name="Google Shape;417;p41"/>
          <p:cNvSpPr txBox="1"/>
          <p:nvPr/>
        </p:nvSpPr>
        <p:spPr>
          <a:xfrm>
            <a:off x="28596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2</a:t>
            </a:r>
            <a:endParaRPr>
              <a:solidFill>
                <a:schemeClr val="lt2"/>
              </a:solidFill>
            </a:endParaRPr>
          </a:p>
        </p:txBody>
      </p:sp>
      <p:sp>
        <p:nvSpPr>
          <p:cNvPr id="418" name="Google Shape;418;p41"/>
          <p:cNvSpPr txBox="1"/>
          <p:nvPr/>
        </p:nvSpPr>
        <p:spPr>
          <a:xfrm>
            <a:off x="44053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3</a:t>
            </a:r>
            <a:endParaRPr>
              <a:solidFill>
                <a:schemeClr val="lt2"/>
              </a:solidFill>
            </a:endParaRPr>
          </a:p>
        </p:txBody>
      </p:sp>
      <p:sp>
        <p:nvSpPr>
          <p:cNvPr id="419" name="Google Shape;419;p41"/>
          <p:cNvSpPr txBox="1"/>
          <p:nvPr/>
        </p:nvSpPr>
        <p:spPr>
          <a:xfrm>
            <a:off x="59510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4</a:t>
            </a:r>
            <a:endParaRPr>
              <a:solidFill>
                <a:schemeClr val="lt2"/>
              </a:solidFill>
            </a:endParaRPr>
          </a:p>
        </p:txBody>
      </p:sp>
      <p:sp>
        <p:nvSpPr>
          <p:cNvPr id="420" name="Google Shape;420;p41"/>
          <p:cNvSpPr txBox="1">
            <a:spLocks noGrp="1"/>
          </p:cNvSpPr>
          <p:nvPr>
            <p:ph type="title" idx="5"/>
          </p:nvPr>
        </p:nvSpPr>
        <p:spPr>
          <a:xfrm>
            <a:off x="-81463" y="255782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Expected value</a:t>
            </a:r>
            <a:endParaRPr>
              <a:latin typeface="Arial"/>
              <a:ea typeface="Arial"/>
              <a:cs typeface="Arial"/>
              <a:sym typeface="Arial"/>
            </a:endParaRPr>
          </a:p>
        </p:txBody>
      </p:sp>
      <p:cxnSp>
        <p:nvCxnSpPr>
          <p:cNvPr id="421" name="Google Shape;421;p41"/>
          <p:cNvCxnSpPr/>
          <p:nvPr/>
        </p:nvCxnSpPr>
        <p:spPr>
          <a:xfrm rot="10800000">
            <a:off x="1369837" y="2698075"/>
            <a:ext cx="0" cy="408600"/>
          </a:xfrm>
          <a:prstGeom prst="straightConnector1">
            <a:avLst/>
          </a:prstGeom>
          <a:noFill/>
          <a:ln w="19050" cap="flat" cmpd="sng">
            <a:solidFill>
              <a:schemeClr val="lt2"/>
            </a:solidFill>
            <a:prstDash val="solid"/>
            <a:round/>
            <a:headEnd type="oval" w="med" len="med"/>
            <a:tailEnd type="oval" w="med" len="med"/>
          </a:ln>
        </p:spPr>
      </p:cxnSp>
      <p:sp>
        <p:nvSpPr>
          <p:cNvPr id="422" name="Google Shape;422;p41"/>
          <p:cNvSpPr txBox="1"/>
          <p:nvPr/>
        </p:nvSpPr>
        <p:spPr>
          <a:xfrm>
            <a:off x="1526500" y="1528763"/>
            <a:ext cx="3664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rPr>
              <a:t>y_true: [4, 4, 3, 4, 4, 4, 1, 1, 2, 1]</a:t>
            </a:r>
            <a:endParaRPr sz="1800">
              <a:solidFill>
                <a:schemeClr val="lt2"/>
              </a:solidFill>
            </a:endParaRPr>
          </a:p>
          <a:p>
            <a:pPr marL="0" lvl="0" indent="0" algn="l" rtl="0">
              <a:spcBef>
                <a:spcPts val="0"/>
              </a:spcBef>
              <a:spcAft>
                <a:spcPts val="0"/>
              </a:spcAft>
              <a:buNone/>
            </a:pPr>
            <a:r>
              <a:rPr lang="en" sz="1800">
                <a:solidFill>
                  <a:schemeClr val="lt2"/>
                </a:solidFill>
              </a:rPr>
              <a:t>y_pre:  [0, 2, 1, 0, 0, 0, 1, 1, 2, 1]</a:t>
            </a:r>
            <a:endParaRPr sz="1800">
              <a:solidFill>
                <a:schemeClr val="lt2"/>
              </a:solidFill>
            </a:endParaRPr>
          </a:p>
        </p:txBody>
      </p:sp>
      <p:graphicFrame>
        <p:nvGraphicFramePr>
          <p:cNvPr id="423" name="Google Shape;423;p41"/>
          <p:cNvGraphicFramePr/>
          <p:nvPr/>
        </p:nvGraphicFramePr>
        <p:xfrm>
          <a:off x="5259375" y="1848125"/>
          <a:ext cx="3713150" cy="2285850"/>
        </p:xfrm>
        <a:graphic>
          <a:graphicData uri="http://schemas.openxmlformats.org/drawingml/2006/table">
            <a:tbl>
              <a:tblPr>
                <a:noFill/>
                <a:tableStyleId>{30415395-A75C-404F-A75B-FE907EB630FE}</a:tableStyleId>
              </a:tblPr>
              <a:tblGrid>
                <a:gridCol w="733950">
                  <a:extLst>
                    <a:ext uri="{9D8B030D-6E8A-4147-A177-3AD203B41FA5}">
                      <a16:colId xmlns:a16="http://schemas.microsoft.com/office/drawing/2014/main" val="20000"/>
                    </a:ext>
                  </a:extLst>
                </a:gridCol>
                <a:gridCol w="729000">
                  <a:extLst>
                    <a:ext uri="{9D8B030D-6E8A-4147-A177-3AD203B41FA5}">
                      <a16:colId xmlns:a16="http://schemas.microsoft.com/office/drawing/2014/main" val="20001"/>
                    </a:ext>
                  </a:extLst>
                </a:gridCol>
                <a:gridCol w="770100">
                  <a:extLst>
                    <a:ext uri="{9D8B030D-6E8A-4147-A177-3AD203B41FA5}">
                      <a16:colId xmlns:a16="http://schemas.microsoft.com/office/drawing/2014/main" val="20002"/>
                    </a:ext>
                  </a:extLst>
                </a:gridCol>
                <a:gridCol w="738600">
                  <a:extLst>
                    <a:ext uri="{9D8B030D-6E8A-4147-A177-3AD203B41FA5}">
                      <a16:colId xmlns:a16="http://schemas.microsoft.com/office/drawing/2014/main" val="20003"/>
                    </a:ext>
                  </a:extLst>
                </a:gridCol>
                <a:gridCol w="741500">
                  <a:extLst>
                    <a:ext uri="{9D8B030D-6E8A-4147-A177-3AD203B41FA5}">
                      <a16:colId xmlns:a16="http://schemas.microsoft.com/office/drawing/2014/main" val="20004"/>
                    </a:ext>
                  </a:extLst>
                </a:gridCol>
              </a:tblGrid>
              <a:tr h="421700">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lvl="0" indent="0" algn="ctr" rtl="0">
                        <a:spcBef>
                          <a:spcPts val="0"/>
                        </a:spcBef>
                        <a:spcAft>
                          <a:spcPts val="0"/>
                        </a:spcAft>
                        <a:buNone/>
                      </a:pPr>
                      <a:r>
                        <a:rPr lang="en" sz="1800">
                          <a:solidFill>
                            <a:schemeClr val="lt2"/>
                          </a:solidFill>
                        </a:rPr>
                        <a:t>12</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12</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6</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lvl="0" indent="0" algn="ctr" rtl="0">
                        <a:spcBef>
                          <a:spcPts val="0"/>
                        </a:spcBef>
                        <a:spcAft>
                          <a:spcPts val="0"/>
                        </a:spcAft>
                        <a:buNone/>
                      </a:pPr>
                      <a:r>
                        <a:rPr lang="en" sz="1800">
                          <a:solidFill>
                            <a:schemeClr val="lt2"/>
                          </a:solidFill>
                        </a:rPr>
                        <a:t>4</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4</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2</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lvl="0" indent="0" algn="ctr" rtl="0">
                        <a:spcBef>
                          <a:spcPts val="0"/>
                        </a:spcBef>
                        <a:spcAft>
                          <a:spcPts val="0"/>
                        </a:spcAft>
                        <a:buNone/>
                      </a:pPr>
                      <a:r>
                        <a:rPr lang="en" sz="1800">
                          <a:solidFill>
                            <a:schemeClr val="lt2"/>
                          </a:solidFill>
                        </a:rPr>
                        <a:t>4</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4</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2</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lvl="0" indent="0" algn="ctr" rtl="0">
                        <a:spcBef>
                          <a:spcPts val="0"/>
                        </a:spcBef>
                        <a:spcAft>
                          <a:spcPts val="0"/>
                        </a:spcAft>
                        <a:buNone/>
                      </a:pPr>
                      <a:r>
                        <a:rPr lang="en" sz="1800">
                          <a:solidFill>
                            <a:schemeClr val="lt2"/>
                          </a:solidFill>
                        </a:rPr>
                        <a:t>20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20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10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2"/>
                          </a:solidFill>
                        </a:rPr>
                        <a:t>0</a:t>
                      </a:r>
                      <a:endParaRPr sz="18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24" name="Google Shape;424;p41"/>
          <p:cNvSpPr txBox="1"/>
          <p:nvPr/>
        </p:nvSpPr>
        <p:spPr>
          <a:xfrm>
            <a:off x="1526488" y="2671513"/>
            <a:ext cx="3664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rPr>
              <a:t>Histogram:</a:t>
            </a:r>
            <a:endParaRPr sz="1800">
              <a:solidFill>
                <a:schemeClr val="lt2"/>
              </a:solidFill>
            </a:endParaRPr>
          </a:p>
          <a:p>
            <a:pPr marL="0" lvl="0" indent="0" algn="l" rtl="0">
              <a:spcBef>
                <a:spcPts val="0"/>
              </a:spcBef>
              <a:spcAft>
                <a:spcPts val="0"/>
              </a:spcAft>
              <a:buNone/>
            </a:pPr>
            <a:r>
              <a:rPr lang="en" sz="1800">
                <a:solidFill>
                  <a:schemeClr val="lt2"/>
                </a:solidFill>
              </a:rPr>
              <a:t>y_true: [0, 3, 1, 1, 5]</a:t>
            </a:r>
            <a:endParaRPr sz="1800">
              <a:solidFill>
                <a:schemeClr val="lt2"/>
              </a:solidFill>
            </a:endParaRPr>
          </a:p>
          <a:p>
            <a:pPr marL="0" lvl="0" indent="0" algn="l" rtl="0">
              <a:spcBef>
                <a:spcPts val="0"/>
              </a:spcBef>
              <a:spcAft>
                <a:spcPts val="0"/>
              </a:spcAft>
              <a:buNone/>
            </a:pPr>
            <a:r>
              <a:rPr lang="en" sz="1800">
                <a:solidFill>
                  <a:schemeClr val="lt2"/>
                </a:solidFill>
              </a:rPr>
              <a:t>y_pre: [4, 4, 2, 0, 0] </a:t>
            </a:r>
            <a:endParaRPr sz="1800">
              <a:solidFill>
                <a:schemeClr val="lt2"/>
              </a:solidFill>
            </a:endParaRPr>
          </a:p>
        </p:txBody>
      </p:sp>
      <p:sp>
        <p:nvSpPr>
          <p:cNvPr id="425" name="Google Shape;425;p41"/>
          <p:cNvSpPr txBox="1"/>
          <p:nvPr/>
        </p:nvSpPr>
        <p:spPr>
          <a:xfrm>
            <a:off x="1526488" y="4000138"/>
            <a:ext cx="366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rPr>
              <a:t>E = y_true.T * y_pre</a:t>
            </a:r>
            <a:endParaRPr sz="1800">
              <a:solidFill>
                <a:schemeClr val="lt2"/>
              </a:solidFill>
            </a:endParaRPr>
          </a:p>
        </p:txBody>
      </p:sp>
      <p:sp>
        <p:nvSpPr>
          <p:cNvPr id="426" name="Google Shape;426;p41"/>
          <p:cNvSpPr txBox="1">
            <a:spLocks noGrp="1"/>
          </p:cNvSpPr>
          <p:nvPr>
            <p:ph type="title" idx="5"/>
          </p:nvPr>
        </p:nvSpPr>
        <p:spPr>
          <a:xfrm>
            <a:off x="6441087" y="4000150"/>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0" i="1">
                <a:latin typeface="Arial"/>
                <a:ea typeface="Arial"/>
                <a:cs typeface="Arial"/>
                <a:sym typeface="Arial"/>
              </a:rPr>
              <a:t>E Matrix</a:t>
            </a:r>
            <a:endParaRPr b="0" i="1">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8"/>
                                        </p:tgtEl>
                                        <p:attrNameLst>
                                          <p:attrName>style.visibility</p:attrName>
                                        </p:attrNameLst>
                                      </p:cBhvr>
                                      <p:to>
                                        <p:strVal val="visible"/>
                                      </p:to>
                                    </p:set>
                                    <p:animEffect transition="in" filter="fade">
                                      <p:cBhvr>
                                        <p:cTn id="10" dur="500"/>
                                        <p:tgtEl>
                                          <p:spTgt spid="4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1"/>
                                        </p:tgtEl>
                                        <p:attrNameLst>
                                          <p:attrName>style.visibility</p:attrName>
                                        </p:attrNameLst>
                                      </p:cBhvr>
                                      <p:to>
                                        <p:strVal val="visible"/>
                                      </p:to>
                                    </p:set>
                                    <p:animEffect transition="in" filter="fade">
                                      <p:cBhvr>
                                        <p:cTn id="13" dur="500"/>
                                        <p:tgtEl>
                                          <p:spTgt spid="411"/>
                                        </p:tgtEl>
                                      </p:cBhvr>
                                    </p:animEffect>
                                  </p:childTnLst>
                                </p:cTn>
                              </p:par>
                              <p:par>
                                <p:cTn id="14" presetID="10" presetClass="entr" presetSubtype="0" fill="hold" nodeType="withEffect">
                                  <p:stCondLst>
                                    <p:cond delay="0"/>
                                  </p:stCondLst>
                                  <p:childTnLst>
                                    <p:set>
                                      <p:cBhvr>
                                        <p:cTn id="15" dur="1" fill="hold">
                                          <p:stCondLst>
                                            <p:cond delay="0"/>
                                          </p:stCondLst>
                                        </p:cTn>
                                        <p:tgtEl>
                                          <p:spTgt spid="415"/>
                                        </p:tgtEl>
                                        <p:attrNameLst>
                                          <p:attrName>style.visibility</p:attrName>
                                        </p:attrNameLst>
                                      </p:cBhvr>
                                      <p:to>
                                        <p:strVal val="visible"/>
                                      </p:to>
                                    </p:set>
                                    <p:animEffect transition="in" filter="fade">
                                      <p:cBhvr>
                                        <p:cTn id="16" dur="500"/>
                                        <p:tgtEl>
                                          <p:spTgt spid="4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9"/>
                                        </p:tgtEl>
                                        <p:attrNameLst>
                                          <p:attrName>style.visibility</p:attrName>
                                        </p:attrNameLst>
                                      </p:cBhvr>
                                      <p:to>
                                        <p:strVal val="visible"/>
                                      </p:to>
                                    </p:set>
                                    <p:animEffect transition="in" filter="fade">
                                      <p:cBhvr>
                                        <p:cTn id="19" dur="500"/>
                                        <p:tgtEl>
                                          <p:spTgt spid="4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2"/>
                                        </p:tgtEl>
                                        <p:attrNameLst>
                                          <p:attrName>style.visibility</p:attrName>
                                        </p:attrNameLst>
                                      </p:cBhvr>
                                      <p:to>
                                        <p:strVal val="visible"/>
                                      </p:to>
                                    </p:set>
                                    <p:animEffect transition="in" filter="fade">
                                      <p:cBhvr>
                                        <p:cTn id="22" dur="500"/>
                                        <p:tgtEl>
                                          <p:spTgt spid="4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2"/>
                                        </p:tgtEl>
                                        <p:attrNameLst>
                                          <p:attrName>style.visibility</p:attrName>
                                        </p:attrNameLst>
                                      </p:cBhvr>
                                      <p:to>
                                        <p:strVal val="visible"/>
                                      </p:to>
                                    </p:set>
                                    <p:animEffect transition="in" filter="fade">
                                      <p:cBhvr>
                                        <p:cTn id="25" dur="500"/>
                                        <p:tgtEl>
                                          <p:spTgt spid="4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4"/>
                                        </p:tgtEl>
                                        <p:attrNameLst>
                                          <p:attrName>style.visibility</p:attrName>
                                        </p:attrNameLst>
                                      </p:cBhvr>
                                      <p:to>
                                        <p:strVal val="visible"/>
                                      </p:to>
                                    </p:set>
                                    <p:animEffect transition="in" filter="fade">
                                      <p:cBhvr>
                                        <p:cTn id="28" dur="500"/>
                                        <p:tgtEl>
                                          <p:spTgt spid="4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5"/>
                                        </p:tgtEl>
                                        <p:attrNameLst>
                                          <p:attrName>style.visibility</p:attrName>
                                        </p:attrNameLst>
                                      </p:cBhvr>
                                      <p:to>
                                        <p:strVal val="visible"/>
                                      </p:to>
                                    </p:set>
                                    <p:animEffect transition="in" filter="fade">
                                      <p:cBhvr>
                                        <p:cTn id="31" dur="500"/>
                                        <p:tgtEl>
                                          <p:spTgt spid="4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23"/>
                                        </p:tgtEl>
                                        <p:attrNameLst>
                                          <p:attrName>style.visibility</p:attrName>
                                        </p:attrNameLst>
                                      </p:cBhvr>
                                      <p:to>
                                        <p:strVal val="visible"/>
                                      </p:to>
                                    </p:set>
                                    <p:animEffect transition="in" filter="fade">
                                      <p:cBhvr>
                                        <p:cTn id="36" dur="500"/>
                                        <p:tgtEl>
                                          <p:spTgt spid="4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6"/>
                                        </p:tgtEl>
                                        <p:attrNameLst>
                                          <p:attrName>style.visibility</p:attrName>
                                        </p:attrNameLst>
                                      </p:cBhvr>
                                      <p:to>
                                        <p:strVal val="visible"/>
                                      </p:to>
                                    </p:set>
                                    <p:animEffect transition="in" filter="fade">
                                      <p:cBhvr>
                                        <p:cTn id="39" dur="5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animBg="1"/>
      <p:bldP spid="412" grpId="0" animBg="1"/>
      <p:bldP spid="418" grpId="0"/>
      <p:bldP spid="419" grpId="0"/>
      <p:bldP spid="422" grpId="0"/>
      <p:bldP spid="424" grpId="0"/>
      <p:bldP spid="425" grpId="0"/>
      <p:bldP spid="42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
        <p:cNvGrpSpPr/>
        <p:nvPr/>
      </p:nvGrpSpPr>
      <p:grpSpPr>
        <a:xfrm>
          <a:off x="0" y="0"/>
          <a:ext cx="0" cy="0"/>
          <a:chOff x="0" y="0"/>
          <a:chExt cx="0" cy="0"/>
        </a:xfrm>
      </p:grpSpPr>
      <p:sp>
        <p:nvSpPr>
          <p:cNvPr id="431" name="Google Shape;431;p42"/>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432" name="Google Shape;432;p42"/>
          <p:cNvSpPr/>
          <p:nvPr/>
        </p:nvSpPr>
        <p:spPr>
          <a:xfrm>
            <a:off x="11942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27399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42856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58313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2"/>
          <p:cNvSpPr/>
          <p:nvPr/>
        </p:nvSpPr>
        <p:spPr>
          <a:xfrm>
            <a:off x="7377050" y="6900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 name="Google Shape;437;p42"/>
          <p:cNvCxnSpPr>
            <a:stCxn id="432" idx="6"/>
            <a:endCxn id="433" idx="2"/>
          </p:cNvCxnSpPr>
          <p:nvPr/>
        </p:nvCxnSpPr>
        <p:spPr>
          <a:xfrm>
            <a:off x="1766950" y="9764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438" name="Google Shape;438;p42"/>
          <p:cNvCxnSpPr>
            <a:stCxn id="433" idx="6"/>
            <a:endCxn id="434" idx="2"/>
          </p:cNvCxnSpPr>
          <p:nvPr/>
        </p:nvCxnSpPr>
        <p:spPr>
          <a:xfrm>
            <a:off x="3312650" y="9764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439" name="Google Shape;439;p42"/>
          <p:cNvCxnSpPr>
            <a:stCxn id="434" idx="6"/>
            <a:endCxn id="435" idx="2"/>
          </p:cNvCxnSpPr>
          <p:nvPr/>
        </p:nvCxnSpPr>
        <p:spPr>
          <a:xfrm>
            <a:off x="4858350" y="9764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440" name="Google Shape;440;p42"/>
          <p:cNvCxnSpPr>
            <a:stCxn id="435" idx="6"/>
            <a:endCxn id="436" idx="2"/>
          </p:cNvCxnSpPr>
          <p:nvPr/>
        </p:nvCxnSpPr>
        <p:spPr>
          <a:xfrm>
            <a:off x="6404050" y="976425"/>
            <a:ext cx="972900" cy="0"/>
          </a:xfrm>
          <a:prstGeom prst="straightConnector1">
            <a:avLst/>
          </a:prstGeom>
          <a:noFill/>
          <a:ln w="19050" cap="flat" cmpd="sng">
            <a:solidFill>
              <a:schemeClr val="lt2"/>
            </a:solidFill>
            <a:prstDash val="solid"/>
            <a:round/>
            <a:headEnd type="none" w="med" len="med"/>
            <a:tailEnd type="none" w="med" len="med"/>
          </a:ln>
        </p:spPr>
      </p:cxnSp>
      <p:sp>
        <p:nvSpPr>
          <p:cNvPr id="441" name="Google Shape;441;p42"/>
          <p:cNvSpPr txBox="1"/>
          <p:nvPr/>
        </p:nvSpPr>
        <p:spPr>
          <a:xfrm>
            <a:off x="13140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1</a:t>
            </a:r>
            <a:endParaRPr>
              <a:solidFill>
                <a:schemeClr val="lt2"/>
              </a:solidFill>
            </a:endParaRPr>
          </a:p>
        </p:txBody>
      </p:sp>
      <p:sp>
        <p:nvSpPr>
          <p:cNvPr id="442" name="Google Shape;442;p42"/>
          <p:cNvSpPr txBox="1"/>
          <p:nvPr/>
        </p:nvSpPr>
        <p:spPr>
          <a:xfrm>
            <a:off x="28596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2</a:t>
            </a:r>
            <a:endParaRPr>
              <a:solidFill>
                <a:schemeClr val="lt2"/>
              </a:solidFill>
            </a:endParaRPr>
          </a:p>
        </p:txBody>
      </p:sp>
      <p:sp>
        <p:nvSpPr>
          <p:cNvPr id="443" name="Google Shape;443;p42"/>
          <p:cNvSpPr txBox="1"/>
          <p:nvPr/>
        </p:nvSpPr>
        <p:spPr>
          <a:xfrm>
            <a:off x="44053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3</a:t>
            </a:r>
            <a:endParaRPr>
              <a:solidFill>
                <a:schemeClr val="lt2"/>
              </a:solidFill>
            </a:endParaRPr>
          </a:p>
        </p:txBody>
      </p:sp>
      <p:sp>
        <p:nvSpPr>
          <p:cNvPr id="444" name="Google Shape;444;p42"/>
          <p:cNvSpPr txBox="1"/>
          <p:nvPr/>
        </p:nvSpPr>
        <p:spPr>
          <a:xfrm>
            <a:off x="59510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4</a:t>
            </a:r>
            <a:endParaRPr>
              <a:solidFill>
                <a:schemeClr val="lt2"/>
              </a:solidFill>
            </a:endParaRPr>
          </a:p>
        </p:txBody>
      </p:sp>
      <p:sp>
        <p:nvSpPr>
          <p:cNvPr id="445" name="Google Shape;445;p42"/>
          <p:cNvSpPr txBox="1"/>
          <p:nvPr/>
        </p:nvSpPr>
        <p:spPr>
          <a:xfrm>
            <a:off x="7496700" y="776325"/>
            <a:ext cx="3333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lt2"/>
                </a:solidFill>
              </a:rPr>
              <a:t>5</a:t>
            </a:r>
            <a:endParaRPr>
              <a:solidFill>
                <a:schemeClr val="lt2"/>
              </a:solidFill>
            </a:endParaRPr>
          </a:p>
        </p:txBody>
      </p:sp>
      <p:graphicFrame>
        <p:nvGraphicFramePr>
          <p:cNvPr id="446" name="Google Shape;446;p42"/>
          <p:cNvGraphicFramePr/>
          <p:nvPr/>
        </p:nvGraphicFramePr>
        <p:xfrm>
          <a:off x="6013675" y="1848125"/>
          <a:ext cx="2648500" cy="2108500"/>
        </p:xfrm>
        <a:graphic>
          <a:graphicData uri="http://schemas.openxmlformats.org/drawingml/2006/table">
            <a:tbl>
              <a:tblPr>
                <a:noFill/>
                <a:tableStyleId>{30415395-A75C-404F-A75B-FE907EB630FE}</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0.3</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lvl="0" indent="0" algn="ctr" rtl="0">
                        <a:spcBef>
                          <a:spcPts val="0"/>
                        </a:spcBef>
                        <a:spcAft>
                          <a:spcPts val="0"/>
                        </a:spcAft>
                        <a:buNone/>
                      </a:pPr>
                      <a:r>
                        <a:rPr lang="en">
                          <a:solidFill>
                            <a:schemeClr val="lt2"/>
                          </a:solidFill>
                        </a:rPr>
                        <a:t>0.4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47" name="Google Shape;447;p42"/>
          <p:cNvSpPr txBox="1">
            <a:spLocks noGrp="1"/>
          </p:cNvSpPr>
          <p:nvPr>
            <p:ph type="title" idx="5"/>
          </p:nvPr>
        </p:nvSpPr>
        <p:spPr>
          <a:xfrm>
            <a:off x="-81463" y="255782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Normalize</a:t>
            </a:r>
            <a:endParaRPr>
              <a:latin typeface="Arial"/>
              <a:ea typeface="Arial"/>
              <a:cs typeface="Arial"/>
              <a:sym typeface="Arial"/>
            </a:endParaRPr>
          </a:p>
        </p:txBody>
      </p:sp>
      <p:cxnSp>
        <p:nvCxnSpPr>
          <p:cNvPr id="448" name="Google Shape;448;p42"/>
          <p:cNvCxnSpPr/>
          <p:nvPr/>
        </p:nvCxnSpPr>
        <p:spPr>
          <a:xfrm rot="10800000">
            <a:off x="1369837" y="2698075"/>
            <a:ext cx="0" cy="408600"/>
          </a:xfrm>
          <a:prstGeom prst="straightConnector1">
            <a:avLst/>
          </a:prstGeom>
          <a:noFill/>
          <a:ln w="19050" cap="flat" cmpd="sng">
            <a:solidFill>
              <a:schemeClr val="lt2"/>
            </a:solidFill>
            <a:prstDash val="solid"/>
            <a:round/>
            <a:headEnd type="oval" w="med" len="med"/>
            <a:tailEnd type="oval" w="med" len="med"/>
          </a:ln>
        </p:spPr>
      </p:cxnSp>
      <p:graphicFrame>
        <p:nvGraphicFramePr>
          <p:cNvPr id="449" name="Google Shape;449;p42"/>
          <p:cNvGraphicFramePr/>
          <p:nvPr/>
        </p:nvGraphicFramePr>
        <p:xfrm>
          <a:off x="1981225" y="1848125"/>
          <a:ext cx="2648500" cy="2108500"/>
        </p:xfrm>
        <a:graphic>
          <a:graphicData uri="http://schemas.openxmlformats.org/drawingml/2006/table">
            <a:tbl>
              <a:tblPr>
                <a:noFill/>
                <a:tableStyleId>{30415395-A75C-404F-A75B-FE907EB630FE}</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3</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lvl="0" indent="0" algn="ctr" rtl="0">
                        <a:spcBef>
                          <a:spcPts val="0"/>
                        </a:spcBef>
                        <a:spcAft>
                          <a:spcPts val="0"/>
                        </a:spcAft>
                        <a:buNone/>
                      </a:pPr>
                      <a:r>
                        <a:rPr lang="en">
                          <a:solidFill>
                            <a:schemeClr val="lt2"/>
                          </a:solidFill>
                        </a:rPr>
                        <a:t>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450" name="Google Shape;450;p42"/>
          <p:cNvCxnSpPr/>
          <p:nvPr/>
        </p:nvCxnSpPr>
        <p:spPr>
          <a:xfrm>
            <a:off x="4635600" y="2900566"/>
            <a:ext cx="1418400" cy="3600"/>
          </a:xfrm>
          <a:prstGeom prst="straightConnector1">
            <a:avLst/>
          </a:prstGeom>
          <a:noFill/>
          <a:ln w="28575" cap="flat" cmpd="sng">
            <a:solidFill>
              <a:srgbClr val="F2F2F2"/>
            </a:solidFill>
            <a:prstDash val="solid"/>
            <a:round/>
            <a:headEnd type="none" w="med" len="med"/>
            <a:tailEnd type="triangle" w="med" len="med"/>
          </a:ln>
        </p:spPr>
      </p:cxnSp>
      <p:sp>
        <p:nvSpPr>
          <p:cNvPr id="451" name="Google Shape;451;p42"/>
          <p:cNvSpPr txBox="1"/>
          <p:nvPr/>
        </p:nvSpPr>
        <p:spPr>
          <a:xfrm>
            <a:off x="4729350" y="2557825"/>
            <a:ext cx="123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rPr>
              <a:t>O = O/O.sum()</a:t>
            </a:r>
            <a:endParaRPr sz="1200">
              <a:solidFill>
                <a:schemeClr val="lt2"/>
              </a:solidFill>
            </a:endParaRPr>
          </a:p>
        </p:txBody>
      </p:sp>
      <p:sp>
        <p:nvSpPr>
          <p:cNvPr id="452" name="Google Shape;452;p42"/>
          <p:cNvSpPr txBox="1"/>
          <p:nvPr/>
        </p:nvSpPr>
        <p:spPr>
          <a:xfrm>
            <a:off x="2628425" y="4025950"/>
            <a:ext cx="1418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i="1">
                <a:solidFill>
                  <a:schemeClr val="lt2"/>
                </a:solidFill>
              </a:rPr>
              <a:t>O matrix</a:t>
            </a:r>
            <a:endParaRPr sz="1800" i="1">
              <a:solidFill>
                <a:schemeClr val="lt2"/>
              </a:solidFill>
            </a:endParaRPr>
          </a:p>
        </p:txBody>
      </p:sp>
      <p:sp>
        <p:nvSpPr>
          <p:cNvPr id="453" name="Google Shape;453;p42"/>
          <p:cNvSpPr txBox="1"/>
          <p:nvPr/>
        </p:nvSpPr>
        <p:spPr>
          <a:xfrm>
            <a:off x="6232800" y="4025950"/>
            <a:ext cx="2291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i="1">
                <a:solidFill>
                  <a:schemeClr val="lt2"/>
                </a:solidFill>
              </a:rPr>
              <a:t>O matrix normalize</a:t>
            </a:r>
            <a:endParaRPr sz="1800" i="1">
              <a:solidFill>
                <a:schemeClr val="lt2"/>
              </a:solidFill>
            </a:endParaRPr>
          </a:p>
        </p:txBody>
      </p:sp>
      <p:graphicFrame>
        <p:nvGraphicFramePr>
          <p:cNvPr id="25" name="Google Shape;473;p43">
            <a:extLst>
              <a:ext uri="{FF2B5EF4-FFF2-40B4-BE49-F238E27FC236}">
                <a16:creationId xmlns:a16="http://schemas.microsoft.com/office/drawing/2014/main" id="{20D0E97C-B3B0-4BB3-928E-B07D458EA5CE}"/>
              </a:ext>
            </a:extLst>
          </p:cNvPr>
          <p:cNvGraphicFramePr/>
          <p:nvPr>
            <p:extLst>
              <p:ext uri="{D42A27DB-BD31-4B8C-83A1-F6EECF244321}">
                <p14:modId xmlns:p14="http://schemas.microsoft.com/office/powerpoint/2010/main" val="293976257"/>
              </p:ext>
            </p:extLst>
          </p:nvPr>
        </p:nvGraphicFramePr>
        <p:xfrm>
          <a:off x="6013675" y="1848125"/>
          <a:ext cx="2648500" cy="2108500"/>
        </p:xfrm>
        <a:graphic>
          <a:graphicData uri="http://schemas.openxmlformats.org/drawingml/2006/table">
            <a:tbl>
              <a:tblPr>
                <a:noFill/>
                <a:tableStyleId>{30415395-A75C-404F-A75B-FE907EB630FE}</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lvl="0" indent="0" algn="ctr" rtl="0">
                        <a:spcBef>
                          <a:spcPts val="0"/>
                        </a:spcBef>
                        <a:spcAft>
                          <a:spcPts val="0"/>
                        </a:spcAft>
                        <a:buNone/>
                      </a:pPr>
                      <a:r>
                        <a:rPr lang="en">
                          <a:solidFill>
                            <a:schemeClr val="lt2"/>
                          </a:solidFill>
                        </a:rPr>
                        <a:t>0.12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0.12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0.06</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lvl="0" indent="0" algn="ctr" rtl="0">
                        <a:spcBef>
                          <a:spcPts val="0"/>
                        </a:spcBef>
                        <a:spcAft>
                          <a:spcPts val="0"/>
                        </a:spcAft>
                        <a:buNone/>
                      </a:pPr>
                      <a:r>
                        <a:rPr lang="en">
                          <a:solidFill>
                            <a:schemeClr val="lt2"/>
                          </a:solidFill>
                        </a:rPr>
                        <a:t>0.04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lvl="0" indent="0" algn="ctr" rtl="0">
                        <a:spcBef>
                          <a:spcPts val="0"/>
                        </a:spcBef>
                        <a:spcAft>
                          <a:spcPts val="0"/>
                        </a:spcAft>
                        <a:buNone/>
                      </a:pPr>
                      <a:r>
                        <a:rPr lang="en">
                          <a:solidFill>
                            <a:schemeClr val="lt2"/>
                          </a:solidFill>
                        </a:rPr>
                        <a:t>0.04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0.02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lvl="0" indent="0" algn="ctr" rtl="0">
                        <a:spcBef>
                          <a:spcPts val="0"/>
                        </a:spcBef>
                        <a:spcAft>
                          <a:spcPts val="0"/>
                        </a:spcAft>
                        <a:buNone/>
                      </a:pPr>
                      <a:r>
                        <a:rPr lang="en">
                          <a:solidFill>
                            <a:schemeClr val="lt2"/>
                          </a:solidFill>
                        </a:rPr>
                        <a:t>0.2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0.1</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6" name="Google Shape;476;p43">
            <a:extLst>
              <a:ext uri="{FF2B5EF4-FFF2-40B4-BE49-F238E27FC236}">
                <a16:creationId xmlns:a16="http://schemas.microsoft.com/office/drawing/2014/main" id="{6EC6FC14-3E2E-41D9-88F2-129AE4699703}"/>
              </a:ext>
            </a:extLst>
          </p:cNvPr>
          <p:cNvGraphicFramePr/>
          <p:nvPr>
            <p:extLst>
              <p:ext uri="{D42A27DB-BD31-4B8C-83A1-F6EECF244321}">
                <p14:modId xmlns:p14="http://schemas.microsoft.com/office/powerpoint/2010/main" val="769501620"/>
              </p:ext>
            </p:extLst>
          </p:nvPr>
        </p:nvGraphicFramePr>
        <p:xfrm>
          <a:off x="1981225" y="1848125"/>
          <a:ext cx="2648500" cy="2108500"/>
        </p:xfrm>
        <a:graphic>
          <a:graphicData uri="http://schemas.openxmlformats.org/drawingml/2006/table">
            <a:tbl>
              <a:tblPr>
                <a:noFill/>
                <a:tableStyleId>{30415395-A75C-404F-A75B-FE907EB630FE}</a:tableStyleId>
              </a:tblPr>
              <a:tblGrid>
                <a:gridCol w="529700">
                  <a:extLst>
                    <a:ext uri="{9D8B030D-6E8A-4147-A177-3AD203B41FA5}">
                      <a16:colId xmlns:a16="http://schemas.microsoft.com/office/drawing/2014/main" val="20000"/>
                    </a:ext>
                  </a:extLst>
                </a:gridCol>
                <a:gridCol w="529700">
                  <a:extLst>
                    <a:ext uri="{9D8B030D-6E8A-4147-A177-3AD203B41FA5}">
                      <a16:colId xmlns:a16="http://schemas.microsoft.com/office/drawing/2014/main" val="20001"/>
                    </a:ext>
                  </a:extLst>
                </a:gridCol>
                <a:gridCol w="529700">
                  <a:extLst>
                    <a:ext uri="{9D8B030D-6E8A-4147-A177-3AD203B41FA5}">
                      <a16:colId xmlns:a16="http://schemas.microsoft.com/office/drawing/2014/main" val="20002"/>
                    </a:ext>
                  </a:extLst>
                </a:gridCol>
                <a:gridCol w="529700">
                  <a:extLst>
                    <a:ext uri="{9D8B030D-6E8A-4147-A177-3AD203B41FA5}">
                      <a16:colId xmlns:a16="http://schemas.microsoft.com/office/drawing/2014/main" val="20003"/>
                    </a:ext>
                  </a:extLst>
                </a:gridCol>
                <a:gridCol w="529700">
                  <a:extLst>
                    <a:ext uri="{9D8B030D-6E8A-4147-A177-3AD203B41FA5}">
                      <a16:colId xmlns:a16="http://schemas.microsoft.com/office/drawing/2014/main" val="20004"/>
                    </a:ext>
                  </a:extLst>
                </a:gridCol>
              </a:tblGrid>
              <a:tr h="421700">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1700">
                <a:tc>
                  <a:txBody>
                    <a:bodyPr/>
                    <a:lstStyle/>
                    <a:p>
                      <a:pPr marL="0" lvl="0" indent="0" algn="ctr" rtl="0">
                        <a:spcBef>
                          <a:spcPts val="0"/>
                        </a:spcBef>
                        <a:spcAft>
                          <a:spcPts val="0"/>
                        </a:spcAft>
                        <a:buNone/>
                      </a:pPr>
                      <a:r>
                        <a:rPr lang="en">
                          <a:solidFill>
                            <a:schemeClr val="lt2"/>
                          </a:solidFill>
                        </a:rPr>
                        <a:t>12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12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6</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1700">
                <a:tc>
                  <a:txBody>
                    <a:bodyPr/>
                    <a:lstStyle/>
                    <a:p>
                      <a:pPr marL="0" lvl="0" indent="0" algn="ctr" rtl="0">
                        <a:spcBef>
                          <a:spcPts val="0"/>
                        </a:spcBef>
                        <a:spcAft>
                          <a:spcPts val="0"/>
                        </a:spcAft>
                        <a:buNone/>
                      </a:pPr>
                      <a:r>
                        <a:rPr lang="en">
                          <a:solidFill>
                            <a:schemeClr val="lt2"/>
                          </a:solidFill>
                        </a:rPr>
                        <a:t>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1700">
                <a:tc>
                  <a:txBody>
                    <a:bodyPr/>
                    <a:lstStyle/>
                    <a:p>
                      <a:pPr marL="0" lvl="0" indent="0" algn="ctr" rtl="0">
                        <a:spcBef>
                          <a:spcPts val="0"/>
                        </a:spcBef>
                        <a:spcAft>
                          <a:spcPts val="0"/>
                        </a:spcAft>
                        <a:buNone/>
                      </a:pPr>
                      <a:r>
                        <a:rPr lang="en">
                          <a:solidFill>
                            <a:schemeClr val="lt2"/>
                          </a:solidFill>
                        </a:rPr>
                        <a:t>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4</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2</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1700">
                <a:tc>
                  <a:txBody>
                    <a:bodyPr/>
                    <a:lstStyle/>
                    <a:p>
                      <a:pPr marL="0" lvl="0" indent="0" algn="ctr" rtl="0">
                        <a:spcBef>
                          <a:spcPts val="0"/>
                        </a:spcBef>
                        <a:spcAft>
                          <a:spcPts val="0"/>
                        </a:spcAft>
                        <a:buNone/>
                      </a:pPr>
                      <a:r>
                        <a:rPr lang="en">
                          <a:solidFill>
                            <a:schemeClr val="lt2"/>
                          </a:solidFill>
                        </a:rPr>
                        <a:t>20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20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10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2"/>
                          </a:solidFill>
                        </a:rPr>
                        <a:t>0</a:t>
                      </a:r>
                      <a:endParaRPr>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27" name="Google Shape;477;p43">
            <a:extLst>
              <a:ext uri="{FF2B5EF4-FFF2-40B4-BE49-F238E27FC236}">
                <a16:creationId xmlns:a16="http://schemas.microsoft.com/office/drawing/2014/main" id="{BA2DC55D-CEAB-4F1A-96E0-9F395978EBEE}"/>
              </a:ext>
            </a:extLst>
          </p:cNvPr>
          <p:cNvCxnSpPr/>
          <p:nvPr/>
        </p:nvCxnSpPr>
        <p:spPr>
          <a:xfrm>
            <a:off x="4635600" y="2900566"/>
            <a:ext cx="1418400" cy="3600"/>
          </a:xfrm>
          <a:prstGeom prst="straightConnector1">
            <a:avLst/>
          </a:prstGeom>
          <a:noFill/>
          <a:ln w="28575" cap="flat" cmpd="sng">
            <a:solidFill>
              <a:srgbClr val="F2F2F2"/>
            </a:solidFill>
            <a:prstDash val="solid"/>
            <a:round/>
            <a:headEnd type="none" w="med" len="med"/>
            <a:tailEnd type="triangle" w="med" len="med"/>
          </a:ln>
        </p:spPr>
      </p:cxnSp>
      <p:sp>
        <p:nvSpPr>
          <p:cNvPr id="28" name="Google Shape;478;p43">
            <a:extLst>
              <a:ext uri="{FF2B5EF4-FFF2-40B4-BE49-F238E27FC236}">
                <a16:creationId xmlns:a16="http://schemas.microsoft.com/office/drawing/2014/main" id="{D2AF5FE9-69A3-4CC4-AC0B-5CBDE34E280A}"/>
              </a:ext>
            </a:extLst>
          </p:cNvPr>
          <p:cNvSpPr txBox="1"/>
          <p:nvPr/>
        </p:nvSpPr>
        <p:spPr>
          <a:xfrm>
            <a:off x="4729350" y="2557825"/>
            <a:ext cx="123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rPr>
              <a:t>E = E/E.sum()</a:t>
            </a:r>
            <a:endParaRPr sz="1200">
              <a:solidFill>
                <a:schemeClr val="lt2"/>
              </a:solidFill>
            </a:endParaRPr>
          </a:p>
        </p:txBody>
      </p:sp>
      <p:sp>
        <p:nvSpPr>
          <p:cNvPr id="29" name="Google Shape;479;p43">
            <a:extLst>
              <a:ext uri="{FF2B5EF4-FFF2-40B4-BE49-F238E27FC236}">
                <a16:creationId xmlns:a16="http://schemas.microsoft.com/office/drawing/2014/main" id="{7424F8D2-3A68-4673-AF7D-F81BF11DD14C}"/>
              </a:ext>
            </a:extLst>
          </p:cNvPr>
          <p:cNvSpPr txBox="1"/>
          <p:nvPr/>
        </p:nvSpPr>
        <p:spPr>
          <a:xfrm>
            <a:off x="2628425" y="4025950"/>
            <a:ext cx="1418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i="1">
                <a:solidFill>
                  <a:schemeClr val="lt2"/>
                </a:solidFill>
              </a:rPr>
              <a:t>E matrix</a:t>
            </a:r>
            <a:endParaRPr sz="1800" i="1">
              <a:solidFill>
                <a:schemeClr val="lt2"/>
              </a:solidFill>
            </a:endParaRPr>
          </a:p>
        </p:txBody>
      </p:sp>
      <p:sp>
        <p:nvSpPr>
          <p:cNvPr id="30" name="Google Shape;480;p43">
            <a:extLst>
              <a:ext uri="{FF2B5EF4-FFF2-40B4-BE49-F238E27FC236}">
                <a16:creationId xmlns:a16="http://schemas.microsoft.com/office/drawing/2014/main" id="{99F9133C-85C9-4CDD-BA52-B0B2548963A0}"/>
              </a:ext>
            </a:extLst>
          </p:cNvPr>
          <p:cNvSpPr txBox="1"/>
          <p:nvPr/>
        </p:nvSpPr>
        <p:spPr>
          <a:xfrm>
            <a:off x="6232800" y="4025950"/>
            <a:ext cx="2291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i="1">
                <a:solidFill>
                  <a:schemeClr val="lt2"/>
                </a:solidFill>
              </a:rPr>
              <a:t>E matrix normalize</a:t>
            </a:r>
            <a:endParaRPr sz="1800" i="1">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500"/>
                                        <p:tgtEl>
                                          <p:spTgt spid="4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6"/>
                                        </p:tgtEl>
                                        <p:attrNameLst>
                                          <p:attrName>style.visibility</p:attrName>
                                        </p:attrNameLst>
                                      </p:cBhvr>
                                      <p:to>
                                        <p:strVal val="visible"/>
                                      </p:to>
                                    </p:set>
                                    <p:animEffect transition="in" filter="fade">
                                      <p:cBhvr>
                                        <p:cTn id="13" dur="500"/>
                                        <p:tgtEl>
                                          <p:spTgt spid="43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500"/>
                                        <p:tgtEl>
                                          <p:spTgt spid="446"/>
                                        </p:tgtEl>
                                      </p:cBhvr>
                                    </p:animEffect>
                                  </p:childTnLst>
                                </p:cTn>
                              </p:par>
                              <p:par>
                                <p:cTn id="17" presetID="10" presetClass="entr" presetSubtype="0" fill="hold" nodeType="withEffect">
                                  <p:stCondLst>
                                    <p:cond delay="0"/>
                                  </p:stCondLst>
                                  <p:childTnLst>
                                    <p:set>
                                      <p:cBhvr>
                                        <p:cTn id="18" dur="1" fill="hold">
                                          <p:stCondLst>
                                            <p:cond delay="0"/>
                                          </p:stCondLst>
                                        </p:cTn>
                                        <p:tgtEl>
                                          <p:spTgt spid="449"/>
                                        </p:tgtEl>
                                        <p:attrNameLst>
                                          <p:attrName>style.visibility</p:attrName>
                                        </p:attrNameLst>
                                      </p:cBhvr>
                                      <p:to>
                                        <p:strVal val="visible"/>
                                      </p:to>
                                    </p:set>
                                    <p:animEffect transition="in" filter="fade">
                                      <p:cBhvr>
                                        <p:cTn id="19" dur="500"/>
                                        <p:tgtEl>
                                          <p:spTgt spid="449"/>
                                        </p:tgtEl>
                                      </p:cBhvr>
                                    </p:animEffect>
                                  </p:childTnLst>
                                </p:cTn>
                              </p:par>
                              <p:par>
                                <p:cTn id="20" presetID="10" presetClass="entr" presetSubtype="0" fill="hold" nodeType="withEffect">
                                  <p:stCondLst>
                                    <p:cond delay="0"/>
                                  </p:stCondLst>
                                  <p:childTnLst>
                                    <p:set>
                                      <p:cBhvr>
                                        <p:cTn id="21" dur="1" fill="hold">
                                          <p:stCondLst>
                                            <p:cond delay="0"/>
                                          </p:stCondLst>
                                        </p:cTn>
                                        <p:tgtEl>
                                          <p:spTgt spid="450"/>
                                        </p:tgtEl>
                                        <p:attrNameLst>
                                          <p:attrName>style.visibility</p:attrName>
                                        </p:attrNameLst>
                                      </p:cBhvr>
                                      <p:to>
                                        <p:strVal val="visible"/>
                                      </p:to>
                                    </p:set>
                                    <p:animEffect transition="in" filter="fade">
                                      <p:cBhvr>
                                        <p:cTn id="22" dur="500"/>
                                        <p:tgtEl>
                                          <p:spTgt spid="4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1"/>
                                        </p:tgtEl>
                                        <p:attrNameLst>
                                          <p:attrName>style.visibility</p:attrName>
                                        </p:attrNameLst>
                                      </p:cBhvr>
                                      <p:to>
                                        <p:strVal val="visible"/>
                                      </p:to>
                                    </p:set>
                                    <p:animEffect transition="in" filter="fade">
                                      <p:cBhvr>
                                        <p:cTn id="25" dur="500"/>
                                        <p:tgtEl>
                                          <p:spTgt spid="4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2"/>
                                        </p:tgtEl>
                                        <p:attrNameLst>
                                          <p:attrName>style.visibility</p:attrName>
                                        </p:attrNameLst>
                                      </p:cBhvr>
                                      <p:to>
                                        <p:strVal val="visible"/>
                                      </p:to>
                                    </p:set>
                                    <p:animEffect transition="in" filter="fade">
                                      <p:cBhvr>
                                        <p:cTn id="28" dur="500"/>
                                        <p:tgtEl>
                                          <p:spTgt spid="4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3"/>
                                        </p:tgtEl>
                                        <p:attrNameLst>
                                          <p:attrName>style.visibility</p:attrName>
                                        </p:attrNameLst>
                                      </p:cBhvr>
                                      <p:to>
                                        <p:strVal val="visible"/>
                                      </p:to>
                                    </p:set>
                                    <p:animEffect transition="in" filter="fade">
                                      <p:cBhvr>
                                        <p:cTn id="31" dur="500"/>
                                        <p:tgtEl>
                                          <p:spTgt spid="4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46"/>
                                        </p:tgtEl>
                                      </p:cBhvr>
                                    </p:animEffect>
                                    <p:set>
                                      <p:cBhvr>
                                        <p:cTn id="36" dur="1" fill="hold">
                                          <p:stCondLst>
                                            <p:cond delay="499"/>
                                          </p:stCondLst>
                                        </p:cTn>
                                        <p:tgtEl>
                                          <p:spTgt spid="44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49"/>
                                        </p:tgtEl>
                                      </p:cBhvr>
                                    </p:animEffect>
                                    <p:set>
                                      <p:cBhvr>
                                        <p:cTn id="39" dur="1" fill="hold">
                                          <p:stCondLst>
                                            <p:cond delay="499"/>
                                          </p:stCondLst>
                                        </p:cTn>
                                        <p:tgtEl>
                                          <p:spTgt spid="44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50"/>
                                        </p:tgtEl>
                                      </p:cBhvr>
                                    </p:animEffect>
                                    <p:set>
                                      <p:cBhvr>
                                        <p:cTn id="42" dur="1" fill="hold">
                                          <p:stCondLst>
                                            <p:cond delay="499"/>
                                          </p:stCondLst>
                                        </p:cTn>
                                        <p:tgtEl>
                                          <p:spTgt spid="45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451"/>
                                        </p:tgtEl>
                                      </p:cBhvr>
                                    </p:animEffect>
                                    <p:set>
                                      <p:cBhvr>
                                        <p:cTn id="45" dur="1" fill="hold">
                                          <p:stCondLst>
                                            <p:cond delay="499"/>
                                          </p:stCondLst>
                                        </p:cTn>
                                        <p:tgtEl>
                                          <p:spTgt spid="45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452"/>
                                        </p:tgtEl>
                                      </p:cBhvr>
                                    </p:animEffect>
                                    <p:set>
                                      <p:cBhvr>
                                        <p:cTn id="48" dur="1" fill="hold">
                                          <p:stCondLst>
                                            <p:cond delay="499"/>
                                          </p:stCondLst>
                                        </p:cTn>
                                        <p:tgtEl>
                                          <p:spTgt spid="45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453"/>
                                        </p:tgtEl>
                                      </p:cBhvr>
                                    </p:animEffect>
                                    <p:set>
                                      <p:cBhvr>
                                        <p:cTn id="51" dur="1" fill="hold">
                                          <p:stCondLst>
                                            <p:cond delay="499"/>
                                          </p:stCondLst>
                                        </p:cTn>
                                        <p:tgtEl>
                                          <p:spTgt spid="45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p:bldP spid="445" grpId="0"/>
      <p:bldP spid="451" grpId="0"/>
      <p:bldP spid="451" grpId="1"/>
      <p:bldP spid="452" grpId="0"/>
      <p:bldP spid="452" grpId="1"/>
      <p:bldP spid="453" grpId="0"/>
      <p:bldP spid="453" grpId="1"/>
      <p:bldP spid="28" grpId="0"/>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4"/>
        <p:cNvGrpSpPr/>
        <p:nvPr/>
      </p:nvGrpSpPr>
      <p:grpSpPr>
        <a:xfrm>
          <a:off x="0" y="0"/>
          <a:ext cx="0" cy="0"/>
          <a:chOff x="0" y="0"/>
          <a:chExt cx="0" cy="0"/>
        </a:xfrm>
      </p:grpSpPr>
      <p:sp>
        <p:nvSpPr>
          <p:cNvPr id="485" name="Google Shape;485;p44"/>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486" name="Google Shape;486;p44"/>
          <p:cNvSpPr txBox="1">
            <a:spLocks noGrp="1"/>
          </p:cNvSpPr>
          <p:nvPr>
            <p:ph type="title" idx="5"/>
          </p:nvPr>
        </p:nvSpPr>
        <p:spPr>
          <a:xfrm>
            <a:off x="173126" y="455075"/>
            <a:ext cx="29598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Quadratic Weighted Kappa</a:t>
            </a:r>
            <a:endParaRPr>
              <a:latin typeface="Arial"/>
              <a:ea typeface="Arial"/>
              <a:cs typeface="Arial"/>
              <a:sym typeface="Arial"/>
            </a:endParaRPr>
          </a:p>
        </p:txBody>
      </p:sp>
      <p:cxnSp>
        <p:nvCxnSpPr>
          <p:cNvPr id="487" name="Google Shape;487;p44"/>
          <p:cNvCxnSpPr/>
          <p:nvPr/>
        </p:nvCxnSpPr>
        <p:spPr>
          <a:xfrm rot="10800000">
            <a:off x="663763" y="1072000"/>
            <a:ext cx="1952700" cy="9000"/>
          </a:xfrm>
          <a:prstGeom prst="straightConnector1">
            <a:avLst/>
          </a:prstGeom>
          <a:noFill/>
          <a:ln w="19050" cap="flat" cmpd="sng">
            <a:solidFill>
              <a:schemeClr val="lt2"/>
            </a:solidFill>
            <a:prstDash val="solid"/>
            <a:round/>
            <a:headEnd type="oval" w="med" len="med"/>
            <a:tailEnd type="oval" w="med" len="med"/>
          </a:ln>
        </p:spPr>
      </p:cxnSp>
      <p:graphicFrame>
        <p:nvGraphicFramePr>
          <p:cNvPr id="488" name="Google Shape;488;p44"/>
          <p:cNvGraphicFramePr/>
          <p:nvPr/>
        </p:nvGraphicFramePr>
        <p:xfrm>
          <a:off x="230525" y="1337925"/>
          <a:ext cx="3185625" cy="1752450"/>
        </p:xfrm>
        <a:graphic>
          <a:graphicData uri="http://schemas.openxmlformats.org/drawingml/2006/table">
            <a:tbl>
              <a:tblPr>
                <a:noFill/>
                <a:tableStyleId>{30415395-A75C-404F-A75B-FE907EB630FE}</a:tableStyleId>
              </a:tblPr>
              <a:tblGrid>
                <a:gridCol w="629675">
                  <a:extLst>
                    <a:ext uri="{9D8B030D-6E8A-4147-A177-3AD203B41FA5}">
                      <a16:colId xmlns:a16="http://schemas.microsoft.com/office/drawing/2014/main" val="20000"/>
                    </a:ext>
                  </a:extLst>
                </a:gridCol>
                <a:gridCol w="625425">
                  <a:extLst>
                    <a:ext uri="{9D8B030D-6E8A-4147-A177-3AD203B41FA5}">
                      <a16:colId xmlns:a16="http://schemas.microsoft.com/office/drawing/2014/main" val="20001"/>
                    </a:ext>
                  </a:extLst>
                </a:gridCol>
                <a:gridCol w="660675">
                  <a:extLst>
                    <a:ext uri="{9D8B030D-6E8A-4147-A177-3AD203B41FA5}">
                      <a16:colId xmlns:a16="http://schemas.microsoft.com/office/drawing/2014/main" val="20002"/>
                    </a:ext>
                  </a:extLst>
                </a:gridCol>
                <a:gridCol w="633675">
                  <a:extLst>
                    <a:ext uri="{9D8B030D-6E8A-4147-A177-3AD203B41FA5}">
                      <a16:colId xmlns:a16="http://schemas.microsoft.com/office/drawing/2014/main" val="20003"/>
                    </a:ext>
                  </a:extLst>
                </a:gridCol>
                <a:gridCol w="636175">
                  <a:extLst>
                    <a:ext uri="{9D8B030D-6E8A-4147-A177-3AD203B41FA5}">
                      <a16:colId xmlns:a16="http://schemas.microsoft.com/office/drawing/2014/main" val="20004"/>
                    </a:ext>
                  </a:extLst>
                </a:gridCol>
              </a:tblGrid>
              <a:tr h="343950">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0.5625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1</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43950">
                <a:tc>
                  <a:txBody>
                    <a:bodyPr/>
                    <a:lstStyle/>
                    <a:p>
                      <a:pPr marL="0" lvl="0" indent="0" algn="ctr" rtl="0">
                        <a:spcBef>
                          <a:spcPts val="0"/>
                        </a:spcBef>
                        <a:spcAft>
                          <a:spcPts val="0"/>
                        </a:spcAft>
                        <a:buNone/>
                      </a:pPr>
                      <a:r>
                        <a:rPr lang="en" sz="1100">
                          <a:solidFill>
                            <a:schemeClr val="lt2"/>
                          </a:solidFill>
                        </a:rPr>
                        <a:t>0.0625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0.5625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43950">
                <a:tc>
                  <a:txBody>
                    <a:bodyPr/>
                    <a:lstStyle/>
                    <a:p>
                      <a:pPr marL="0" lvl="0" indent="0" algn="ctr" rtl="0">
                        <a:spcBef>
                          <a:spcPts val="0"/>
                        </a:spcBef>
                        <a:spcAft>
                          <a:spcPts val="0"/>
                        </a:spcAft>
                        <a:buNone/>
                      </a:pPr>
                      <a:r>
                        <a:rPr lang="en" sz="1100">
                          <a:solidFill>
                            <a:schemeClr val="lt2"/>
                          </a:solidFill>
                        </a:rPr>
                        <a:t>0.25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43950">
                <a:tc>
                  <a:txBody>
                    <a:bodyPr/>
                    <a:lstStyle/>
                    <a:p>
                      <a:pPr marL="0" lvl="0" indent="0" algn="ctr" rtl="0">
                        <a:spcBef>
                          <a:spcPts val="0"/>
                        </a:spcBef>
                        <a:spcAft>
                          <a:spcPts val="0"/>
                        </a:spcAft>
                        <a:buNone/>
                      </a:pPr>
                      <a:r>
                        <a:rPr lang="en" sz="1100">
                          <a:solidFill>
                            <a:schemeClr val="lt2"/>
                          </a:solidFill>
                        </a:rPr>
                        <a:t>0.5625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43950">
                <a:tc>
                  <a:txBody>
                    <a:bodyPr/>
                    <a:lstStyle/>
                    <a:p>
                      <a:pPr marL="0" lvl="0" indent="0" algn="ctr" rtl="0">
                        <a:spcBef>
                          <a:spcPts val="0"/>
                        </a:spcBef>
                        <a:spcAft>
                          <a:spcPts val="0"/>
                        </a:spcAft>
                        <a:buNone/>
                      </a:pPr>
                      <a:r>
                        <a:rPr lang="en" sz="1100">
                          <a:solidFill>
                            <a:schemeClr val="lt2"/>
                          </a:solidFill>
                        </a:rPr>
                        <a:t>1</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0.5625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0.0625</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489" name="Google Shape;489;p44"/>
          <p:cNvGraphicFramePr/>
          <p:nvPr/>
        </p:nvGraphicFramePr>
        <p:xfrm>
          <a:off x="3841900" y="1337913"/>
          <a:ext cx="1914250" cy="1752450"/>
        </p:xfrm>
        <a:graphic>
          <a:graphicData uri="http://schemas.openxmlformats.org/drawingml/2006/table">
            <a:tbl>
              <a:tblPr>
                <a:noFill/>
                <a:tableStyleId>{30415395-A75C-404F-A75B-FE907EB630FE}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228900">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228900">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0.3</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228900">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0.1</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228900">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0.1</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228900">
                <a:tc>
                  <a:txBody>
                    <a:bodyPr/>
                    <a:lstStyle/>
                    <a:p>
                      <a:pPr marL="0" lvl="0" indent="0" algn="ctr" rtl="0">
                        <a:spcBef>
                          <a:spcPts val="0"/>
                        </a:spcBef>
                        <a:spcAft>
                          <a:spcPts val="0"/>
                        </a:spcAft>
                        <a:buNone/>
                      </a:pPr>
                      <a:r>
                        <a:rPr lang="en" sz="1100">
                          <a:solidFill>
                            <a:schemeClr val="lt2"/>
                          </a:solidFill>
                        </a:rPr>
                        <a:t>0.4</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0.1</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90" name="Google Shape;490;p44"/>
          <p:cNvSpPr txBox="1"/>
          <p:nvPr/>
        </p:nvSpPr>
        <p:spPr>
          <a:xfrm>
            <a:off x="3896425" y="3017150"/>
            <a:ext cx="1914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a:solidFill>
                  <a:schemeClr val="lt2"/>
                </a:solidFill>
              </a:rPr>
              <a:t>O matrix normalize</a:t>
            </a:r>
            <a:endParaRPr sz="1500" i="1">
              <a:solidFill>
                <a:schemeClr val="lt2"/>
              </a:solidFill>
            </a:endParaRPr>
          </a:p>
        </p:txBody>
      </p:sp>
      <p:graphicFrame>
        <p:nvGraphicFramePr>
          <p:cNvPr id="491" name="Google Shape;491;p44"/>
          <p:cNvGraphicFramePr/>
          <p:nvPr/>
        </p:nvGraphicFramePr>
        <p:xfrm>
          <a:off x="6181900" y="1337900"/>
          <a:ext cx="2734750" cy="1752500"/>
        </p:xfrm>
        <a:graphic>
          <a:graphicData uri="http://schemas.openxmlformats.org/drawingml/2006/table">
            <a:tbl>
              <a:tblPr>
                <a:noFill/>
                <a:tableStyleId>{30415395-A75C-404F-A75B-FE907EB630FE}</a:tableStyleId>
              </a:tblPr>
              <a:tblGrid>
                <a:gridCol w="546950">
                  <a:extLst>
                    <a:ext uri="{9D8B030D-6E8A-4147-A177-3AD203B41FA5}">
                      <a16:colId xmlns:a16="http://schemas.microsoft.com/office/drawing/2014/main" val="20000"/>
                    </a:ext>
                  </a:extLst>
                </a:gridCol>
                <a:gridCol w="546950">
                  <a:extLst>
                    <a:ext uri="{9D8B030D-6E8A-4147-A177-3AD203B41FA5}">
                      <a16:colId xmlns:a16="http://schemas.microsoft.com/office/drawing/2014/main" val="20001"/>
                    </a:ext>
                  </a:extLst>
                </a:gridCol>
                <a:gridCol w="546950">
                  <a:extLst>
                    <a:ext uri="{9D8B030D-6E8A-4147-A177-3AD203B41FA5}">
                      <a16:colId xmlns:a16="http://schemas.microsoft.com/office/drawing/2014/main" val="20002"/>
                    </a:ext>
                  </a:extLst>
                </a:gridCol>
                <a:gridCol w="546950">
                  <a:extLst>
                    <a:ext uri="{9D8B030D-6E8A-4147-A177-3AD203B41FA5}">
                      <a16:colId xmlns:a16="http://schemas.microsoft.com/office/drawing/2014/main" val="20003"/>
                    </a:ext>
                  </a:extLst>
                </a:gridCol>
                <a:gridCol w="546950">
                  <a:extLst>
                    <a:ext uri="{9D8B030D-6E8A-4147-A177-3AD203B41FA5}">
                      <a16:colId xmlns:a16="http://schemas.microsoft.com/office/drawing/2014/main" val="20004"/>
                    </a:ext>
                  </a:extLst>
                </a:gridCol>
              </a:tblGrid>
              <a:tr h="350500">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ctr" rtl="0">
                        <a:spcBef>
                          <a:spcPts val="0"/>
                        </a:spcBef>
                        <a:spcAft>
                          <a:spcPts val="0"/>
                        </a:spcAft>
                        <a:buNone/>
                      </a:pPr>
                      <a:r>
                        <a:rPr lang="en" sz="1100">
                          <a:solidFill>
                            <a:schemeClr val="lt2"/>
                          </a:solidFill>
                        </a:rPr>
                        <a:t>0.12</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0.12</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0.06</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ctr" rtl="0">
                        <a:spcBef>
                          <a:spcPts val="0"/>
                        </a:spcBef>
                        <a:spcAft>
                          <a:spcPts val="0"/>
                        </a:spcAft>
                        <a:buNone/>
                      </a:pPr>
                      <a:r>
                        <a:rPr lang="en" sz="1100">
                          <a:solidFill>
                            <a:schemeClr val="lt2"/>
                          </a:solidFill>
                        </a:rPr>
                        <a:t>0.04</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0.04</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0.02</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 sz="1100">
                          <a:solidFill>
                            <a:schemeClr val="lt2"/>
                          </a:solidFill>
                        </a:rPr>
                        <a:t>0.04</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0.04</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0.02</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ctr" rtl="0">
                        <a:spcBef>
                          <a:spcPts val="0"/>
                        </a:spcBef>
                        <a:spcAft>
                          <a:spcPts val="0"/>
                        </a:spcAft>
                        <a:buNone/>
                      </a:pPr>
                      <a:r>
                        <a:rPr lang="en" sz="1100">
                          <a:solidFill>
                            <a:schemeClr val="lt2"/>
                          </a:solidFill>
                        </a:rPr>
                        <a:t>0.2</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0.2</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0.1</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rPr>
                        <a:t>0</a:t>
                      </a:r>
                      <a:endParaRPr sz="1100">
                        <a:solidFill>
                          <a:schemeClr val="lt2"/>
                        </a:solidFill>
                      </a:endParaRPr>
                    </a:p>
                  </a:txBody>
                  <a:tcPr marL="91425" marR="91425" marT="91425" marB="91425">
                    <a:lnL w="38100" cap="flat" cmpd="sng">
                      <a:solidFill>
                        <a:schemeClr val="lt2"/>
                      </a:solidFill>
                      <a:prstDash val="solid"/>
                      <a:round/>
                      <a:headEnd type="none" w="sm" len="sm"/>
                      <a:tailEnd type="none" w="sm" len="sm"/>
                    </a:lnL>
                    <a:lnR w="38100" cap="flat" cmpd="sng">
                      <a:solidFill>
                        <a:schemeClr val="lt2"/>
                      </a:solidFill>
                      <a:prstDash val="solid"/>
                      <a:round/>
                      <a:headEnd type="none" w="sm" len="sm"/>
                      <a:tailEnd type="none" w="sm" len="sm"/>
                    </a:lnR>
                    <a:lnT w="38100" cap="flat" cmpd="sng">
                      <a:solidFill>
                        <a:schemeClr val="lt2"/>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92" name="Google Shape;492;p44"/>
          <p:cNvSpPr txBox="1"/>
          <p:nvPr/>
        </p:nvSpPr>
        <p:spPr>
          <a:xfrm>
            <a:off x="6644325" y="3017150"/>
            <a:ext cx="1809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a:solidFill>
                  <a:schemeClr val="lt2"/>
                </a:solidFill>
              </a:rPr>
              <a:t>E matrix normalize</a:t>
            </a:r>
            <a:endParaRPr sz="1500" i="1">
              <a:solidFill>
                <a:schemeClr val="lt2"/>
              </a:solidFill>
            </a:endParaRPr>
          </a:p>
        </p:txBody>
      </p:sp>
      <p:sp>
        <p:nvSpPr>
          <p:cNvPr id="493" name="Google Shape;493;p44"/>
          <p:cNvSpPr txBox="1"/>
          <p:nvPr/>
        </p:nvSpPr>
        <p:spPr>
          <a:xfrm>
            <a:off x="1283032" y="3017150"/>
            <a:ext cx="1080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a:solidFill>
                  <a:schemeClr val="lt2"/>
                </a:solidFill>
              </a:rPr>
              <a:t>W matrix</a:t>
            </a:r>
            <a:endParaRPr sz="1500" i="1">
              <a:solidFill>
                <a:schemeClr val="lt2"/>
              </a:solidFill>
            </a:endParaRPr>
          </a:p>
        </p:txBody>
      </p:sp>
      <p:pic>
        <p:nvPicPr>
          <p:cNvPr id="494" name="Google Shape;494;p44"/>
          <p:cNvPicPr preferRelativeResize="0"/>
          <p:nvPr/>
        </p:nvPicPr>
        <p:blipFill>
          <a:blip r:embed="rId4">
            <a:alphaModFix/>
          </a:blip>
          <a:stretch>
            <a:fillRect/>
          </a:stretch>
        </p:blipFill>
        <p:spPr>
          <a:xfrm>
            <a:off x="860200" y="3775251"/>
            <a:ext cx="2192525" cy="778324"/>
          </a:xfrm>
          <a:prstGeom prst="rect">
            <a:avLst/>
          </a:prstGeom>
          <a:noFill/>
          <a:ln>
            <a:noFill/>
          </a:ln>
        </p:spPr>
      </p:pic>
      <p:cxnSp>
        <p:nvCxnSpPr>
          <p:cNvPr id="495" name="Google Shape;495;p44"/>
          <p:cNvCxnSpPr/>
          <p:nvPr/>
        </p:nvCxnSpPr>
        <p:spPr>
          <a:xfrm rot="10800000">
            <a:off x="3276375" y="4164200"/>
            <a:ext cx="1593300" cy="2400"/>
          </a:xfrm>
          <a:prstGeom prst="straightConnector1">
            <a:avLst/>
          </a:prstGeom>
          <a:noFill/>
          <a:ln w="19050" cap="flat" cmpd="sng">
            <a:solidFill>
              <a:srgbClr val="F2F2F2"/>
            </a:solidFill>
            <a:prstDash val="solid"/>
            <a:round/>
            <a:headEnd type="stealth" w="med" len="med"/>
            <a:tailEnd type="none" w="med" len="med"/>
          </a:ln>
        </p:spPr>
      </p:cxnSp>
      <p:sp>
        <p:nvSpPr>
          <p:cNvPr id="496" name="Google Shape;496;p44"/>
          <p:cNvSpPr txBox="1"/>
          <p:nvPr/>
        </p:nvSpPr>
        <p:spPr>
          <a:xfrm>
            <a:off x="5093325" y="3892775"/>
            <a:ext cx="295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rPr>
              <a:t>k = - 0.139240506329114</a:t>
            </a:r>
            <a:endParaRPr sz="180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par>
                                <p:cTn id="8" presetID="10" presetClass="entr" presetSubtype="0"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Effect transition="in" filter="fade">
                                      <p:cBhvr>
                                        <p:cTn id="10" dur="500"/>
                                        <p:tgtEl>
                                          <p:spTgt spid="4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0"/>
                                        </p:tgtEl>
                                        <p:attrNameLst>
                                          <p:attrName>style.visibility</p:attrName>
                                        </p:attrNameLst>
                                      </p:cBhvr>
                                      <p:to>
                                        <p:strVal val="visible"/>
                                      </p:to>
                                    </p:set>
                                    <p:animEffect transition="in" filter="fade">
                                      <p:cBhvr>
                                        <p:cTn id="13" dur="500"/>
                                        <p:tgtEl>
                                          <p:spTgt spid="490"/>
                                        </p:tgtEl>
                                      </p:cBhvr>
                                    </p:animEffect>
                                  </p:childTnLst>
                                </p:cTn>
                              </p:par>
                              <p:par>
                                <p:cTn id="14" presetID="10" presetClass="entr" presetSubtype="0" fill="hold" nodeType="withEffect">
                                  <p:stCondLst>
                                    <p:cond delay="0"/>
                                  </p:stCondLst>
                                  <p:childTnLst>
                                    <p:set>
                                      <p:cBhvr>
                                        <p:cTn id="15" dur="1" fill="hold">
                                          <p:stCondLst>
                                            <p:cond delay="0"/>
                                          </p:stCondLst>
                                        </p:cTn>
                                        <p:tgtEl>
                                          <p:spTgt spid="491"/>
                                        </p:tgtEl>
                                        <p:attrNameLst>
                                          <p:attrName>style.visibility</p:attrName>
                                        </p:attrNameLst>
                                      </p:cBhvr>
                                      <p:to>
                                        <p:strVal val="visible"/>
                                      </p:to>
                                    </p:set>
                                    <p:animEffect transition="in" filter="fade">
                                      <p:cBhvr>
                                        <p:cTn id="16" dur="500"/>
                                        <p:tgtEl>
                                          <p:spTgt spid="4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2"/>
                                        </p:tgtEl>
                                        <p:attrNameLst>
                                          <p:attrName>style.visibility</p:attrName>
                                        </p:attrNameLst>
                                      </p:cBhvr>
                                      <p:to>
                                        <p:strVal val="visible"/>
                                      </p:to>
                                    </p:set>
                                    <p:animEffect transition="in" filter="fade">
                                      <p:cBhvr>
                                        <p:cTn id="19" dur="500"/>
                                        <p:tgtEl>
                                          <p:spTgt spid="4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3"/>
                                        </p:tgtEl>
                                        <p:attrNameLst>
                                          <p:attrName>style.visibility</p:attrName>
                                        </p:attrNameLst>
                                      </p:cBhvr>
                                      <p:to>
                                        <p:strVal val="visible"/>
                                      </p:to>
                                    </p:set>
                                    <p:animEffect transition="in" filter="fade">
                                      <p:cBhvr>
                                        <p:cTn id="22" dur="500"/>
                                        <p:tgtEl>
                                          <p:spTgt spid="4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4"/>
                                        </p:tgtEl>
                                        <p:attrNameLst>
                                          <p:attrName>style.visibility</p:attrName>
                                        </p:attrNameLst>
                                      </p:cBhvr>
                                      <p:to>
                                        <p:strVal val="visible"/>
                                      </p:to>
                                    </p:set>
                                    <p:animEffect transition="in" filter="fade">
                                      <p:cBhvr>
                                        <p:cTn id="27" dur="500"/>
                                        <p:tgtEl>
                                          <p:spTgt spid="4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6"/>
                                        </p:tgtEl>
                                        <p:attrNameLst>
                                          <p:attrName>style.visibility</p:attrName>
                                        </p:attrNameLst>
                                      </p:cBhvr>
                                      <p:to>
                                        <p:strVal val="visible"/>
                                      </p:to>
                                    </p:set>
                                    <p:animEffect transition="in" filter="fade">
                                      <p:cBhvr>
                                        <p:cTn id="32" dur="500"/>
                                        <p:tgtEl>
                                          <p:spTgt spid="496"/>
                                        </p:tgtEl>
                                      </p:cBhvr>
                                    </p:animEffect>
                                  </p:childTnLst>
                                </p:cTn>
                              </p:par>
                              <p:par>
                                <p:cTn id="33" presetID="10" presetClass="entr" presetSubtype="0" fill="hold" nodeType="withEffect">
                                  <p:stCondLst>
                                    <p:cond delay="0"/>
                                  </p:stCondLst>
                                  <p:childTnLst>
                                    <p:set>
                                      <p:cBhvr>
                                        <p:cTn id="34" dur="1" fill="hold">
                                          <p:stCondLst>
                                            <p:cond delay="0"/>
                                          </p:stCondLst>
                                        </p:cTn>
                                        <p:tgtEl>
                                          <p:spTgt spid="495"/>
                                        </p:tgtEl>
                                        <p:attrNameLst>
                                          <p:attrName>style.visibility</p:attrName>
                                        </p:attrNameLst>
                                      </p:cBhvr>
                                      <p:to>
                                        <p:strVal val="visible"/>
                                      </p:to>
                                    </p:set>
                                    <p:animEffect transition="in" filter="fade">
                                      <p:cBhvr>
                                        <p:cTn id="35" dur="5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p:bldP spid="492" grpId="0"/>
      <p:bldP spid="493" grpId="0"/>
      <p:bldP spid="49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0"/>
        <p:cNvGrpSpPr/>
        <p:nvPr/>
      </p:nvGrpSpPr>
      <p:grpSpPr>
        <a:xfrm>
          <a:off x="0" y="0"/>
          <a:ext cx="0" cy="0"/>
          <a:chOff x="0" y="0"/>
          <a:chExt cx="0" cy="0"/>
        </a:xfrm>
      </p:grpSpPr>
      <p:sp>
        <p:nvSpPr>
          <p:cNvPr id="501" name="Google Shape;501;p45"/>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grpSp>
        <p:nvGrpSpPr>
          <p:cNvPr id="502" name="Google Shape;502;p45"/>
          <p:cNvGrpSpPr/>
          <p:nvPr/>
        </p:nvGrpSpPr>
        <p:grpSpPr>
          <a:xfrm>
            <a:off x="2596450" y="1073100"/>
            <a:ext cx="5302110" cy="3468022"/>
            <a:chOff x="1848725" y="928137"/>
            <a:chExt cx="5302110" cy="3468022"/>
          </a:xfrm>
        </p:grpSpPr>
        <p:grpSp>
          <p:nvGrpSpPr>
            <p:cNvPr id="503" name="Google Shape;503;p45"/>
            <p:cNvGrpSpPr/>
            <p:nvPr/>
          </p:nvGrpSpPr>
          <p:grpSpPr>
            <a:xfrm>
              <a:off x="2316391" y="928137"/>
              <a:ext cx="3889556" cy="1502393"/>
              <a:chOff x="719991" y="2560475"/>
              <a:chExt cx="3889556" cy="1502393"/>
            </a:xfrm>
          </p:grpSpPr>
          <p:grpSp>
            <p:nvGrpSpPr>
              <p:cNvPr id="504" name="Google Shape;504;p45"/>
              <p:cNvGrpSpPr/>
              <p:nvPr/>
            </p:nvGrpSpPr>
            <p:grpSpPr>
              <a:xfrm>
                <a:off x="719991" y="2560475"/>
                <a:ext cx="3889556" cy="1502393"/>
                <a:chOff x="2389399" y="2595738"/>
                <a:chExt cx="812796" cy="515578"/>
              </a:xfrm>
            </p:grpSpPr>
            <p:grpSp>
              <p:nvGrpSpPr>
                <p:cNvPr id="505" name="Google Shape;505;p45"/>
                <p:cNvGrpSpPr/>
                <p:nvPr/>
              </p:nvGrpSpPr>
              <p:grpSpPr>
                <a:xfrm>
                  <a:off x="2492145" y="2881565"/>
                  <a:ext cx="607300" cy="229751"/>
                  <a:chOff x="2492145" y="2881565"/>
                  <a:chExt cx="607300" cy="229751"/>
                </a:xfrm>
              </p:grpSpPr>
              <p:sp>
                <p:nvSpPr>
                  <p:cNvPr id="506" name="Google Shape;506;p45"/>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5"/>
                <p:cNvGrpSpPr/>
                <p:nvPr/>
              </p:nvGrpSpPr>
              <p:grpSpPr>
                <a:xfrm>
                  <a:off x="2389399" y="2595738"/>
                  <a:ext cx="812796" cy="290280"/>
                  <a:chOff x="2389399" y="2595738"/>
                  <a:chExt cx="812796" cy="290280"/>
                </a:xfrm>
              </p:grpSpPr>
              <p:grpSp>
                <p:nvGrpSpPr>
                  <p:cNvPr id="510" name="Google Shape;510;p45"/>
                  <p:cNvGrpSpPr/>
                  <p:nvPr/>
                </p:nvGrpSpPr>
                <p:grpSpPr>
                  <a:xfrm>
                    <a:off x="2389399" y="2595741"/>
                    <a:ext cx="357155" cy="290278"/>
                    <a:chOff x="2389399" y="2595741"/>
                    <a:chExt cx="357155" cy="290278"/>
                  </a:xfrm>
                </p:grpSpPr>
                <p:sp>
                  <p:nvSpPr>
                    <p:cNvPr id="511" name="Google Shape;511;p45"/>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Crop</a:t>
                      </a:r>
                      <a:endParaRPr/>
                    </a:p>
                  </p:txBody>
                </p:sp>
              </p:grpSp>
              <p:grpSp>
                <p:nvGrpSpPr>
                  <p:cNvPr id="513" name="Google Shape;513;p45"/>
                  <p:cNvGrpSpPr/>
                  <p:nvPr/>
                </p:nvGrpSpPr>
                <p:grpSpPr>
                  <a:xfrm>
                    <a:off x="2626254" y="2595738"/>
                    <a:ext cx="340381" cy="290280"/>
                    <a:chOff x="2626254" y="2595738"/>
                    <a:chExt cx="340381" cy="290280"/>
                  </a:xfrm>
                </p:grpSpPr>
                <p:sp>
                  <p:nvSpPr>
                    <p:cNvPr id="514" name="Google Shape;514;p45"/>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rPr>
                        <a:t>Btgraham-300 </a:t>
                      </a:r>
                      <a:endParaRPr sz="1600"/>
                    </a:p>
                  </p:txBody>
                </p:sp>
              </p:grpSp>
              <p:grpSp>
                <p:nvGrpSpPr>
                  <p:cNvPr id="516" name="Google Shape;516;p45"/>
                  <p:cNvGrpSpPr/>
                  <p:nvPr/>
                </p:nvGrpSpPr>
                <p:grpSpPr>
                  <a:xfrm>
                    <a:off x="2845042" y="2595741"/>
                    <a:ext cx="357152" cy="290278"/>
                    <a:chOff x="2845042" y="2595741"/>
                    <a:chExt cx="357152" cy="290278"/>
                  </a:xfrm>
                </p:grpSpPr>
                <p:sp>
                  <p:nvSpPr>
                    <p:cNvPr id="517" name="Google Shape;517;p45"/>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CLAHE</a:t>
                      </a:r>
                      <a:endParaRPr/>
                    </a:p>
                  </p:txBody>
                </p:sp>
              </p:grpSp>
            </p:grpSp>
          </p:grpSp>
          <p:sp>
            <p:nvSpPr>
              <p:cNvPr id="519" name="Google Shape;519;p45"/>
              <p:cNvSpPr txBox="1"/>
              <p:nvPr/>
            </p:nvSpPr>
            <p:spPr>
              <a:xfrm>
                <a:off x="1744475" y="3512375"/>
                <a:ext cx="184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Preprocessing</a:t>
                </a:r>
                <a:endParaRPr>
                  <a:latin typeface="Fira Sans Condensed Light"/>
                  <a:ea typeface="Fira Sans Condensed Light"/>
                  <a:cs typeface="Fira Sans Condensed Light"/>
                  <a:sym typeface="Fira Sans Condensed Light"/>
                </a:endParaRPr>
              </a:p>
            </p:txBody>
          </p:sp>
        </p:grpSp>
        <p:grpSp>
          <p:nvGrpSpPr>
            <p:cNvPr id="520" name="Google Shape;520;p45"/>
            <p:cNvGrpSpPr/>
            <p:nvPr/>
          </p:nvGrpSpPr>
          <p:grpSpPr>
            <a:xfrm>
              <a:off x="1848725" y="2901774"/>
              <a:ext cx="5302110" cy="1494385"/>
              <a:chOff x="4639175" y="2644924"/>
              <a:chExt cx="5302110" cy="1494385"/>
            </a:xfrm>
          </p:grpSpPr>
          <p:grpSp>
            <p:nvGrpSpPr>
              <p:cNvPr id="521" name="Google Shape;521;p45"/>
              <p:cNvGrpSpPr/>
              <p:nvPr/>
            </p:nvGrpSpPr>
            <p:grpSpPr>
              <a:xfrm>
                <a:off x="4639175" y="2644924"/>
                <a:ext cx="5302110" cy="1494385"/>
                <a:chOff x="2289382" y="2881565"/>
                <a:chExt cx="1107976" cy="519931"/>
              </a:xfrm>
            </p:grpSpPr>
            <p:grpSp>
              <p:nvGrpSpPr>
                <p:cNvPr id="522" name="Google Shape;522;p45"/>
                <p:cNvGrpSpPr/>
                <p:nvPr/>
              </p:nvGrpSpPr>
              <p:grpSpPr>
                <a:xfrm>
                  <a:off x="2492145" y="2881565"/>
                  <a:ext cx="607300" cy="229751"/>
                  <a:chOff x="2492145" y="2881565"/>
                  <a:chExt cx="607300" cy="229751"/>
                </a:xfrm>
              </p:grpSpPr>
              <p:sp>
                <p:nvSpPr>
                  <p:cNvPr id="523" name="Google Shape;523;p45"/>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45"/>
                <p:cNvGrpSpPr/>
                <p:nvPr/>
              </p:nvGrpSpPr>
              <p:grpSpPr>
                <a:xfrm>
                  <a:off x="2289382" y="3104611"/>
                  <a:ext cx="1107976" cy="296884"/>
                  <a:chOff x="2289382" y="3104611"/>
                  <a:chExt cx="1107976" cy="296884"/>
                </a:xfrm>
              </p:grpSpPr>
              <p:grpSp>
                <p:nvGrpSpPr>
                  <p:cNvPr id="527" name="Google Shape;527;p45"/>
                  <p:cNvGrpSpPr/>
                  <p:nvPr/>
                </p:nvGrpSpPr>
                <p:grpSpPr>
                  <a:xfrm>
                    <a:off x="2664335" y="3104611"/>
                    <a:ext cx="362063" cy="292501"/>
                    <a:chOff x="2664335" y="3104611"/>
                    <a:chExt cx="362063" cy="292501"/>
                  </a:xfrm>
                </p:grpSpPr>
                <p:sp>
                  <p:nvSpPr>
                    <p:cNvPr id="528" name="Google Shape;528;p45"/>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2664335" y="3215067"/>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EfficientNetB5</a:t>
                      </a:r>
                      <a:endParaRPr/>
                    </a:p>
                  </p:txBody>
                </p:sp>
              </p:grpSp>
              <p:grpSp>
                <p:nvGrpSpPr>
                  <p:cNvPr id="530" name="Google Shape;530;p45"/>
                  <p:cNvGrpSpPr/>
                  <p:nvPr/>
                </p:nvGrpSpPr>
                <p:grpSpPr>
                  <a:xfrm>
                    <a:off x="2289382" y="3106802"/>
                    <a:ext cx="457122" cy="294685"/>
                    <a:chOff x="2289382" y="3106802"/>
                    <a:chExt cx="457122" cy="294685"/>
                  </a:xfrm>
                </p:grpSpPr>
                <p:sp>
                  <p:nvSpPr>
                    <p:cNvPr id="531" name="Google Shape;531;p45"/>
                    <p:cNvSpPr/>
                    <p:nvPr/>
                  </p:nvSpPr>
                  <p:spPr>
                    <a:xfrm>
                      <a:off x="2433879" y="3106802"/>
                      <a:ext cx="312625"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2289382" y="3219442"/>
                      <a:ext cx="362077"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EfficientNetB4</a:t>
                      </a:r>
                      <a:endParaRPr/>
                    </a:p>
                  </p:txBody>
                </p:sp>
              </p:grpSp>
              <p:grpSp>
                <p:nvGrpSpPr>
                  <p:cNvPr id="533" name="Google Shape;533;p45"/>
                  <p:cNvGrpSpPr/>
                  <p:nvPr/>
                </p:nvGrpSpPr>
                <p:grpSpPr>
                  <a:xfrm>
                    <a:off x="2845040" y="3106802"/>
                    <a:ext cx="552318" cy="294694"/>
                    <a:chOff x="2845040" y="3106802"/>
                    <a:chExt cx="552318" cy="294694"/>
                  </a:xfrm>
                </p:grpSpPr>
                <p:sp>
                  <p:nvSpPr>
                    <p:cNvPr id="534" name="Google Shape;534;p45"/>
                    <p:cNvSpPr/>
                    <p:nvPr/>
                  </p:nvSpPr>
                  <p:spPr>
                    <a:xfrm>
                      <a:off x="2845040" y="3106802"/>
                      <a:ext cx="362100"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3035281" y="3219451"/>
                      <a:ext cx="362077"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MobileNetV2</a:t>
                      </a:r>
                      <a:endParaRPr/>
                    </a:p>
                  </p:txBody>
                </p:sp>
              </p:grpSp>
            </p:grpSp>
          </p:grpSp>
          <p:sp>
            <p:nvSpPr>
              <p:cNvPr id="536" name="Google Shape;536;p45"/>
              <p:cNvSpPr txBox="1"/>
              <p:nvPr/>
            </p:nvSpPr>
            <p:spPr>
              <a:xfrm>
                <a:off x="6433475" y="2741725"/>
                <a:ext cx="1258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Training</a:t>
                </a:r>
                <a:endParaRPr>
                  <a:latin typeface="Fira Sans Condensed Light"/>
                  <a:ea typeface="Fira Sans Condensed Light"/>
                  <a:cs typeface="Fira Sans Condensed Light"/>
                  <a:sym typeface="Fira Sans Condensed Light"/>
                </a:endParaRPr>
              </a:p>
            </p:txBody>
          </p:sp>
        </p:grpSp>
        <p:cxnSp>
          <p:nvCxnSpPr>
            <p:cNvPr id="537" name="Google Shape;537;p45"/>
            <p:cNvCxnSpPr>
              <a:stCxn id="519" idx="2"/>
              <a:endCxn id="536" idx="0"/>
            </p:cNvCxnSpPr>
            <p:nvPr/>
          </p:nvCxnSpPr>
          <p:spPr>
            <a:xfrm>
              <a:off x="4261575" y="2341738"/>
              <a:ext cx="10500" cy="656700"/>
            </a:xfrm>
            <a:prstGeom prst="straightConnector1">
              <a:avLst/>
            </a:prstGeom>
            <a:noFill/>
            <a:ln w="19050" cap="flat" cmpd="sng">
              <a:solidFill>
                <a:srgbClr val="9E9E9E"/>
              </a:solidFill>
              <a:prstDash val="solid"/>
              <a:round/>
              <a:headEnd type="none" w="med" len="med"/>
              <a:tailEnd type="triangle" w="med" len="med"/>
            </a:ln>
          </p:spPr>
        </p:cxnSp>
      </p:grpSp>
      <p:sp>
        <p:nvSpPr>
          <p:cNvPr id="538" name="Google Shape;538;p45"/>
          <p:cNvSpPr txBox="1">
            <a:spLocks noGrp="1"/>
          </p:cNvSpPr>
          <p:nvPr>
            <p:ph type="title" idx="5"/>
          </p:nvPr>
        </p:nvSpPr>
        <p:spPr>
          <a:xfrm>
            <a:off x="308637" y="2462563"/>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Imbalance data</a:t>
            </a:r>
            <a:endParaRPr>
              <a:latin typeface="Arial"/>
              <a:ea typeface="Arial"/>
              <a:cs typeface="Arial"/>
              <a:sym typeface="Arial"/>
            </a:endParaRPr>
          </a:p>
        </p:txBody>
      </p:sp>
      <p:cxnSp>
        <p:nvCxnSpPr>
          <p:cNvPr id="539" name="Google Shape;539;p45"/>
          <p:cNvCxnSpPr/>
          <p:nvPr/>
        </p:nvCxnSpPr>
        <p:spPr>
          <a:xfrm rot="10800000">
            <a:off x="1847937" y="2602800"/>
            <a:ext cx="0" cy="408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5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1562525" y="109806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latin typeface="Arial"/>
                <a:ea typeface="Arial"/>
                <a:cs typeface="Arial"/>
                <a:sym typeface="Arial"/>
              </a:rPr>
              <a:t>Mô tả đề tài</a:t>
            </a:r>
            <a:endParaRPr>
              <a:latin typeface="Arial"/>
              <a:ea typeface="Arial"/>
              <a:cs typeface="Arial"/>
              <a:sym typeface="Arial"/>
            </a:endParaRPr>
          </a:p>
        </p:txBody>
      </p:sp>
      <p:sp>
        <p:nvSpPr>
          <p:cNvPr id="110" name="Google Shape;110;p25"/>
          <p:cNvSpPr txBox="1">
            <a:spLocks noGrp="1"/>
          </p:cNvSpPr>
          <p:nvPr>
            <p:ph type="title" idx="2"/>
          </p:nvPr>
        </p:nvSpPr>
        <p:spPr>
          <a:xfrm>
            <a:off x="1512399" y="2303888"/>
            <a:ext cx="25470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latin typeface="Arial"/>
                <a:ea typeface="Arial"/>
                <a:cs typeface="Arial"/>
                <a:sym typeface="Arial"/>
              </a:rPr>
              <a:t>Training model</a:t>
            </a:r>
            <a:endParaRPr>
              <a:latin typeface="Arial"/>
              <a:ea typeface="Arial"/>
              <a:cs typeface="Arial"/>
              <a:sym typeface="Arial"/>
            </a:endParaRPr>
          </a:p>
        </p:txBody>
      </p:sp>
      <p:sp>
        <p:nvSpPr>
          <p:cNvPr id="111" name="Google Shape;111;p25"/>
          <p:cNvSpPr txBox="1">
            <a:spLocks noGrp="1"/>
          </p:cNvSpPr>
          <p:nvPr>
            <p:ph type="title" idx="4"/>
          </p:nvPr>
        </p:nvSpPr>
        <p:spPr>
          <a:xfrm>
            <a:off x="5737701" y="1082813"/>
            <a:ext cx="25038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latin typeface="Arial"/>
                <a:ea typeface="Arial"/>
                <a:cs typeface="Arial"/>
                <a:sym typeface="Arial"/>
              </a:rPr>
              <a:t>Xử lý ảnh</a:t>
            </a:r>
            <a:endParaRPr>
              <a:latin typeface="Arial"/>
              <a:ea typeface="Arial"/>
              <a:cs typeface="Arial"/>
              <a:sym typeface="Arial"/>
            </a:endParaRPr>
          </a:p>
        </p:txBody>
      </p:sp>
      <p:sp>
        <p:nvSpPr>
          <p:cNvPr id="112" name="Google Shape;112;p25"/>
          <p:cNvSpPr txBox="1">
            <a:spLocks noGrp="1"/>
          </p:cNvSpPr>
          <p:nvPr>
            <p:ph type="title" idx="6"/>
          </p:nvPr>
        </p:nvSpPr>
        <p:spPr>
          <a:xfrm>
            <a:off x="5704375" y="2194500"/>
            <a:ext cx="2856600" cy="630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latin typeface="Arial"/>
                <a:ea typeface="Arial"/>
                <a:cs typeface="Arial"/>
                <a:sym typeface="Arial"/>
              </a:rPr>
              <a:t>Tổng kết</a:t>
            </a:r>
            <a:endParaRPr>
              <a:latin typeface="Arial"/>
              <a:ea typeface="Arial"/>
              <a:cs typeface="Arial"/>
              <a:sym typeface="Arial"/>
            </a:endParaRPr>
          </a:p>
        </p:txBody>
      </p:sp>
      <p:sp>
        <p:nvSpPr>
          <p:cNvPr id="113" name="Google Shape;113;p25"/>
          <p:cNvSpPr txBox="1">
            <a:spLocks noGrp="1"/>
          </p:cNvSpPr>
          <p:nvPr>
            <p:ph type="title" idx="8"/>
          </p:nvPr>
        </p:nvSpPr>
        <p:spPr>
          <a:xfrm>
            <a:off x="4896812" y="10828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14" name="Google Shape;114;p25"/>
          <p:cNvSpPr txBox="1">
            <a:spLocks noGrp="1"/>
          </p:cNvSpPr>
          <p:nvPr>
            <p:ph type="title" idx="9"/>
          </p:nvPr>
        </p:nvSpPr>
        <p:spPr>
          <a:xfrm>
            <a:off x="759812" y="109806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15" name="Google Shape;115;p25"/>
          <p:cNvSpPr txBox="1">
            <a:spLocks noGrp="1"/>
          </p:cNvSpPr>
          <p:nvPr>
            <p:ph type="title" idx="13"/>
          </p:nvPr>
        </p:nvSpPr>
        <p:spPr>
          <a:xfrm>
            <a:off x="4865775" y="231838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16" name="Google Shape;116;p25"/>
          <p:cNvSpPr txBox="1">
            <a:spLocks noGrp="1"/>
          </p:cNvSpPr>
          <p:nvPr>
            <p:ph type="title" idx="14"/>
          </p:nvPr>
        </p:nvSpPr>
        <p:spPr>
          <a:xfrm>
            <a:off x="759812" y="2303875"/>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17" name="Google Shape;117;p25"/>
          <p:cNvCxnSpPr/>
          <p:nvPr/>
        </p:nvCxnSpPr>
        <p:spPr>
          <a:xfrm>
            <a:off x="5573013" y="987927"/>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18" name="Google Shape;118;p25"/>
          <p:cNvCxnSpPr/>
          <p:nvPr/>
        </p:nvCxnSpPr>
        <p:spPr>
          <a:xfrm>
            <a:off x="1436088" y="2204891"/>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19" name="Google Shape;119;p25"/>
          <p:cNvCxnSpPr/>
          <p:nvPr/>
        </p:nvCxnSpPr>
        <p:spPr>
          <a:xfrm>
            <a:off x="5542050" y="220416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0" name="Google Shape;120;p25"/>
          <p:cNvCxnSpPr/>
          <p:nvPr/>
        </p:nvCxnSpPr>
        <p:spPr>
          <a:xfrm>
            <a:off x="1436013" y="987941"/>
            <a:ext cx="0" cy="630600"/>
          </a:xfrm>
          <a:prstGeom prst="straightConnector1">
            <a:avLst/>
          </a:prstGeom>
          <a:noFill/>
          <a:ln w="19050" cap="flat" cmpd="sng">
            <a:solidFill>
              <a:schemeClr val="lt2"/>
            </a:solidFill>
            <a:prstDash val="solid"/>
            <a:round/>
            <a:headEnd type="oval" w="med" len="med"/>
            <a:tailEnd type="oval" w="med" len="med"/>
          </a:ln>
        </p:spPr>
      </p:cxnSp>
      <p:sp>
        <p:nvSpPr>
          <p:cNvPr id="121" name="Google Shape;121;p25"/>
          <p:cNvSpPr txBox="1">
            <a:spLocks noGrp="1"/>
          </p:cNvSpPr>
          <p:nvPr>
            <p:ph type="title" idx="6"/>
          </p:nvPr>
        </p:nvSpPr>
        <p:spPr>
          <a:xfrm>
            <a:off x="3302475" y="3515300"/>
            <a:ext cx="2856600" cy="630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latin typeface="Arial"/>
                <a:ea typeface="Arial"/>
                <a:cs typeface="Arial"/>
                <a:sym typeface="Arial"/>
              </a:rPr>
              <a:t>Ứng dụng và hướng phát triển</a:t>
            </a:r>
            <a:endParaRPr>
              <a:latin typeface="Arial"/>
              <a:ea typeface="Arial"/>
              <a:cs typeface="Arial"/>
              <a:sym typeface="Arial"/>
            </a:endParaRPr>
          </a:p>
        </p:txBody>
      </p:sp>
      <p:sp>
        <p:nvSpPr>
          <p:cNvPr id="122" name="Google Shape;122;p25"/>
          <p:cNvSpPr txBox="1">
            <a:spLocks noGrp="1"/>
          </p:cNvSpPr>
          <p:nvPr>
            <p:ph type="title" idx="13"/>
          </p:nvPr>
        </p:nvSpPr>
        <p:spPr>
          <a:xfrm>
            <a:off x="2463875" y="363918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cxnSp>
        <p:nvCxnSpPr>
          <p:cNvPr id="123" name="Google Shape;123;p25"/>
          <p:cNvCxnSpPr/>
          <p:nvPr/>
        </p:nvCxnSpPr>
        <p:spPr>
          <a:xfrm>
            <a:off x="3140150" y="3524965"/>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3"/>
        <p:cNvGrpSpPr/>
        <p:nvPr/>
      </p:nvGrpSpPr>
      <p:grpSpPr>
        <a:xfrm>
          <a:off x="0" y="0"/>
          <a:ext cx="0" cy="0"/>
          <a:chOff x="0" y="0"/>
          <a:chExt cx="0" cy="0"/>
        </a:xfrm>
      </p:grpSpPr>
      <p:sp>
        <p:nvSpPr>
          <p:cNvPr id="544" name="Google Shape;544;p46"/>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btgraham imbalance</a:t>
            </a:r>
            <a:endParaRPr i="1">
              <a:latin typeface="Fira Sans Condensed Light"/>
              <a:ea typeface="Fira Sans Condensed Light"/>
              <a:cs typeface="Fira Sans Condensed Light"/>
              <a:sym typeface="Fira Sans Condensed Light"/>
            </a:endParaRPr>
          </a:p>
        </p:txBody>
      </p:sp>
      <p:sp>
        <p:nvSpPr>
          <p:cNvPr id="545" name="Google Shape;545;p46"/>
          <p:cNvSpPr txBox="1"/>
          <p:nvPr/>
        </p:nvSpPr>
        <p:spPr>
          <a:xfrm>
            <a:off x="6364600" y="4642400"/>
            <a:ext cx="246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Btgraham-300</a:t>
            </a:r>
            <a:endParaRPr i="1"/>
          </a:p>
        </p:txBody>
      </p:sp>
      <p:sp>
        <p:nvSpPr>
          <p:cNvPr id="546" name="Google Shape;546;p46"/>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CLAHE</a:t>
            </a:r>
            <a:endParaRPr i="1"/>
          </a:p>
        </p:txBody>
      </p:sp>
      <p:sp>
        <p:nvSpPr>
          <p:cNvPr id="547" name="Google Shape;547;p46"/>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Crop</a:t>
            </a:r>
            <a:endParaRPr i="1"/>
          </a:p>
        </p:txBody>
      </p:sp>
      <p:sp>
        <p:nvSpPr>
          <p:cNvPr id="548" name="Google Shape;548;p46"/>
          <p:cNvSpPr txBox="1">
            <a:spLocks noGrp="1"/>
          </p:cNvSpPr>
          <p:nvPr>
            <p:ph type="title" idx="5"/>
          </p:nvPr>
        </p:nvSpPr>
        <p:spPr>
          <a:xfrm>
            <a:off x="3802350" y="74558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Imbalance data</a:t>
            </a:r>
            <a:endParaRPr>
              <a:latin typeface="Arial"/>
              <a:ea typeface="Arial"/>
              <a:cs typeface="Arial"/>
              <a:sym typeface="Arial"/>
            </a:endParaRPr>
          </a:p>
        </p:txBody>
      </p:sp>
      <p:cxnSp>
        <p:nvCxnSpPr>
          <p:cNvPr id="549" name="Google Shape;549;p46"/>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sp>
        <p:nvSpPr>
          <p:cNvPr id="550" name="Google Shape;550;p46"/>
          <p:cNvSpPr txBox="1"/>
          <p:nvPr/>
        </p:nvSpPr>
        <p:spPr>
          <a:xfrm>
            <a:off x="-51800" y="48339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u="sng">
                <a:solidFill>
                  <a:schemeClr val="hlink"/>
                </a:solidFill>
                <a:hlinkClick r:id="rId4"/>
              </a:rPr>
              <a:t>https://arxiv.org/pdf/1801.04381v4.pdf</a:t>
            </a:r>
            <a:r>
              <a:rPr lang="en" sz="1100" i="1">
                <a:solidFill>
                  <a:schemeClr val="lt2"/>
                </a:solidFill>
              </a:rPr>
              <a:t> </a:t>
            </a:r>
            <a:endParaRPr sz="1100" i="1">
              <a:solidFill>
                <a:schemeClr val="lt2"/>
              </a:solidFill>
            </a:endParaRPr>
          </a:p>
        </p:txBody>
      </p:sp>
      <p:pic>
        <p:nvPicPr>
          <p:cNvPr id="551" name="Google Shape;551;p46"/>
          <p:cNvPicPr preferRelativeResize="0"/>
          <p:nvPr/>
        </p:nvPicPr>
        <p:blipFill>
          <a:blip r:embed="rId5">
            <a:alphaModFix/>
          </a:blip>
          <a:stretch>
            <a:fillRect/>
          </a:stretch>
        </p:blipFill>
        <p:spPr>
          <a:xfrm>
            <a:off x="2589525" y="2583702"/>
            <a:ext cx="3871301" cy="2475097"/>
          </a:xfrm>
          <a:prstGeom prst="rect">
            <a:avLst/>
          </a:prstGeom>
          <a:noFill/>
          <a:ln>
            <a:noFill/>
          </a:ln>
        </p:spPr>
      </p:pic>
      <p:pic>
        <p:nvPicPr>
          <p:cNvPr id="552" name="Google Shape;552;p46"/>
          <p:cNvPicPr preferRelativeResize="0"/>
          <p:nvPr/>
        </p:nvPicPr>
        <p:blipFill>
          <a:blip r:embed="rId6">
            <a:alphaModFix/>
          </a:blip>
          <a:stretch>
            <a:fillRect/>
          </a:stretch>
        </p:blipFill>
        <p:spPr>
          <a:xfrm>
            <a:off x="5229200" y="65475"/>
            <a:ext cx="3871301" cy="2477339"/>
          </a:xfrm>
          <a:prstGeom prst="rect">
            <a:avLst/>
          </a:prstGeom>
          <a:noFill/>
          <a:ln>
            <a:noFill/>
          </a:ln>
        </p:spPr>
      </p:pic>
      <p:pic>
        <p:nvPicPr>
          <p:cNvPr id="553" name="Google Shape;553;p46"/>
          <p:cNvPicPr preferRelativeResize="0"/>
          <p:nvPr/>
        </p:nvPicPr>
        <p:blipFill>
          <a:blip r:embed="rId7">
            <a:alphaModFix/>
          </a:blip>
          <a:stretch>
            <a:fillRect/>
          </a:stretch>
        </p:blipFill>
        <p:spPr>
          <a:xfrm>
            <a:off x="71100" y="65475"/>
            <a:ext cx="3883010" cy="2475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0"/>
                                        </p:tgtEl>
                                        <p:attrNameLst>
                                          <p:attrName>style.visibility</p:attrName>
                                        </p:attrNameLst>
                                      </p:cBhvr>
                                      <p:to>
                                        <p:strVal val="visible"/>
                                      </p:to>
                                    </p:set>
                                    <p:animEffect transition="in" filter="fade">
                                      <p:cBhvr>
                                        <p:cTn id="7" dur="500"/>
                                        <p:tgtEl>
                                          <p:spTgt spid="550"/>
                                        </p:tgtEl>
                                      </p:cBhvr>
                                    </p:animEffect>
                                  </p:childTnLst>
                                </p:cTn>
                              </p:par>
                              <p:par>
                                <p:cTn id="8" presetID="10" presetClass="entr" presetSubtype="0" fill="hold" nodeType="withEffect">
                                  <p:stCondLst>
                                    <p:cond delay="0"/>
                                  </p:stCondLst>
                                  <p:childTnLst>
                                    <p:set>
                                      <p:cBhvr>
                                        <p:cTn id="9" dur="1" fill="hold">
                                          <p:stCondLst>
                                            <p:cond delay="0"/>
                                          </p:stCondLst>
                                        </p:cTn>
                                        <p:tgtEl>
                                          <p:spTgt spid="553"/>
                                        </p:tgtEl>
                                        <p:attrNameLst>
                                          <p:attrName>style.visibility</p:attrName>
                                        </p:attrNameLst>
                                      </p:cBhvr>
                                      <p:to>
                                        <p:strVal val="visible"/>
                                      </p:to>
                                    </p:set>
                                    <p:animEffect transition="in" filter="fade">
                                      <p:cBhvr>
                                        <p:cTn id="10" dur="500"/>
                                        <p:tgtEl>
                                          <p:spTgt spid="5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7"/>
                                        </p:tgtEl>
                                        <p:attrNameLst>
                                          <p:attrName>style.visibility</p:attrName>
                                        </p:attrNameLst>
                                      </p:cBhvr>
                                      <p:to>
                                        <p:strVal val="visible"/>
                                      </p:to>
                                    </p:set>
                                    <p:animEffect transition="in" filter="fade">
                                      <p:cBhvr>
                                        <p:cTn id="13" dur="500"/>
                                        <p:tgtEl>
                                          <p:spTgt spid="547"/>
                                        </p:tgtEl>
                                      </p:cBhvr>
                                    </p:animEffect>
                                  </p:childTnLst>
                                </p:cTn>
                              </p:par>
                              <p:par>
                                <p:cTn id="14" presetID="10" presetClass="entr" presetSubtype="0" fill="hold" nodeType="withEffect">
                                  <p:stCondLst>
                                    <p:cond delay="0"/>
                                  </p:stCondLst>
                                  <p:childTnLst>
                                    <p:set>
                                      <p:cBhvr>
                                        <p:cTn id="15" dur="1" fill="hold">
                                          <p:stCondLst>
                                            <p:cond delay="0"/>
                                          </p:stCondLst>
                                        </p:cTn>
                                        <p:tgtEl>
                                          <p:spTgt spid="552"/>
                                        </p:tgtEl>
                                        <p:attrNameLst>
                                          <p:attrName>style.visibility</p:attrName>
                                        </p:attrNameLst>
                                      </p:cBhvr>
                                      <p:to>
                                        <p:strVal val="visible"/>
                                      </p:to>
                                    </p:set>
                                    <p:animEffect transition="in" filter="fade">
                                      <p:cBhvr>
                                        <p:cTn id="16" dur="500"/>
                                        <p:tgtEl>
                                          <p:spTgt spid="552"/>
                                        </p:tgtEl>
                                      </p:cBhvr>
                                    </p:animEffect>
                                  </p:childTnLst>
                                </p:cTn>
                              </p:par>
                              <p:par>
                                <p:cTn id="17" presetID="10" presetClass="entr" presetSubtype="0" fill="hold" nodeType="withEffect">
                                  <p:stCondLst>
                                    <p:cond delay="0"/>
                                  </p:stCondLst>
                                  <p:childTnLst>
                                    <p:set>
                                      <p:cBhvr>
                                        <p:cTn id="18" dur="1" fill="hold">
                                          <p:stCondLst>
                                            <p:cond delay="0"/>
                                          </p:stCondLst>
                                        </p:cTn>
                                        <p:tgtEl>
                                          <p:spTgt spid="551"/>
                                        </p:tgtEl>
                                        <p:attrNameLst>
                                          <p:attrName>style.visibility</p:attrName>
                                        </p:attrNameLst>
                                      </p:cBhvr>
                                      <p:to>
                                        <p:strVal val="visible"/>
                                      </p:to>
                                    </p:set>
                                    <p:animEffect transition="in" filter="fade">
                                      <p:cBhvr>
                                        <p:cTn id="19" dur="500"/>
                                        <p:tgtEl>
                                          <p:spTgt spid="5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6"/>
                                        </p:tgtEl>
                                        <p:attrNameLst>
                                          <p:attrName>style.visibility</p:attrName>
                                        </p:attrNameLst>
                                      </p:cBhvr>
                                      <p:to>
                                        <p:strVal val="visible"/>
                                      </p:to>
                                    </p:set>
                                    <p:animEffect transition="in" filter="fade">
                                      <p:cBhvr>
                                        <p:cTn id="22" dur="500"/>
                                        <p:tgtEl>
                                          <p:spTgt spid="5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5"/>
                                        </p:tgtEl>
                                        <p:attrNameLst>
                                          <p:attrName>style.visibility</p:attrName>
                                        </p:attrNameLst>
                                      </p:cBhvr>
                                      <p:to>
                                        <p:strVal val="visible"/>
                                      </p:to>
                                    </p:set>
                                    <p:animEffect transition="in" filter="fade">
                                      <p:cBhvr>
                                        <p:cTn id="25" dur="5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 grpId="0"/>
      <p:bldP spid="546" grpId="0"/>
      <p:bldP spid="547" grpId="0"/>
      <p:bldP spid="55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7"/>
        <p:cNvGrpSpPr/>
        <p:nvPr/>
      </p:nvGrpSpPr>
      <p:grpSpPr>
        <a:xfrm>
          <a:off x="0" y="0"/>
          <a:ext cx="0" cy="0"/>
          <a:chOff x="0" y="0"/>
          <a:chExt cx="0" cy="0"/>
        </a:xfrm>
      </p:grpSpPr>
      <p:sp>
        <p:nvSpPr>
          <p:cNvPr id="558" name="Google Shape;558;p47"/>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btgraham imbalance</a:t>
            </a:r>
            <a:endParaRPr i="1">
              <a:latin typeface="Fira Sans Condensed Light"/>
              <a:ea typeface="Fira Sans Condensed Light"/>
              <a:cs typeface="Fira Sans Condensed Light"/>
              <a:sym typeface="Fira Sans Condensed Light"/>
            </a:endParaRPr>
          </a:p>
        </p:txBody>
      </p:sp>
      <p:sp>
        <p:nvSpPr>
          <p:cNvPr id="559" name="Google Shape;559;p47"/>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EfficientNetB4 Btgraham-300</a:t>
            </a:r>
            <a:endParaRPr i="1"/>
          </a:p>
        </p:txBody>
      </p:sp>
      <p:sp>
        <p:nvSpPr>
          <p:cNvPr id="560" name="Google Shape;560;p47"/>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EfficientNetB4 CLAHE</a:t>
            </a:r>
            <a:endParaRPr i="1"/>
          </a:p>
        </p:txBody>
      </p:sp>
      <p:sp>
        <p:nvSpPr>
          <p:cNvPr id="561" name="Google Shape;561;p47"/>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EfficientNetB4 Crop</a:t>
            </a:r>
            <a:endParaRPr i="1"/>
          </a:p>
        </p:txBody>
      </p:sp>
      <p:sp>
        <p:nvSpPr>
          <p:cNvPr id="562" name="Google Shape;562;p47"/>
          <p:cNvSpPr txBox="1">
            <a:spLocks noGrp="1"/>
          </p:cNvSpPr>
          <p:nvPr>
            <p:ph type="title" idx="5"/>
          </p:nvPr>
        </p:nvSpPr>
        <p:spPr>
          <a:xfrm>
            <a:off x="3802350" y="74558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Imbalance data</a:t>
            </a:r>
            <a:endParaRPr>
              <a:latin typeface="Arial"/>
              <a:ea typeface="Arial"/>
              <a:cs typeface="Arial"/>
              <a:sym typeface="Arial"/>
            </a:endParaRPr>
          </a:p>
        </p:txBody>
      </p:sp>
      <p:cxnSp>
        <p:nvCxnSpPr>
          <p:cNvPr id="563" name="Google Shape;563;p47"/>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sp>
        <p:nvSpPr>
          <p:cNvPr id="564" name="Google Shape;564;p47"/>
          <p:cNvSpPr txBox="1"/>
          <p:nvPr/>
        </p:nvSpPr>
        <p:spPr>
          <a:xfrm>
            <a:off x="-51800" y="48339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u="sng">
                <a:solidFill>
                  <a:schemeClr val="lt2"/>
                </a:solidFill>
                <a:hlinkClick r:id="rId4">
                  <a:extLst>
                    <a:ext uri="{A12FA001-AC4F-418D-AE19-62706E023703}">
                      <ahyp:hlinkClr xmlns:ahyp="http://schemas.microsoft.com/office/drawing/2018/hyperlinkcolor" val="tx"/>
                    </a:ext>
                  </a:extLst>
                </a:hlinkClick>
              </a:rPr>
              <a:t>https://arxiv.org/pdf/1905.11946v5.pdf</a:t>
            </a:r>
            <a:endParaRPr sz="1100" i="1">
              <a:solidFill>
                <a:srgbClr val="F2F2F2"/>
              </a:solidFill>
            </a:endParaRPr>
          </a:p>
          <a:p>
            <a:pPr marL="0" lvl="0" indent="0" algn="l" rtl="0">
              <a:spcBef>
                <a:spcPts val="0"/>
              </a:spcBef>
              <a:spcAft>
                <a:spcPts val="0"/>
              </a:spcAft>
              <a:buNone/>
            </a:pPr>
            <a:endParaRPr sz="1100" i="1">
              <a:solidFill>
                <a:schemeClr val="lt2"/>
              </a:solidFill>
            </a:endParaRPr>
          </a:p>
        </p:txBody>
      </p:sp>
      <p:pic>
        <p:nvPicPr>
          <p:cNvPr id="565" name="Google Shape;565;p47"/>
          <p:cNvPicPr preferRelativeResize="0"/>
          <p:nvPr/>
        </p:nvPicPr>
        <p:blipFill>
          <a:blip r:embed="rId5">
            <a:alphaModFix/>
          </a:blip>
          <a:stretch>
            <a:fillRect/>
          </a:stretch>
        </p:blipFill>
        <p:spPr>
          <a:xfrm>
            <a:off x="2552732" y="2591825"/>
            <a:ext cx="3846123" cy="2450774"/>
          </a:xfrm>
          <a:prstGeom prst="rect">
            <a:avLst/>
          </a:prstGeom>
          <a:noFill/>
          <a:ln>
            <a:noFill/>
          </a:ln>
        </p:spPr>
      </p:pic>
      <p:pic>
        <p:nvPicPr>
          <p:cNvPr id="566" name="Google Shape;566;p47"/>
          <p:cNvPicPr preferRelativeResize="0"/>
          <p:nvPr/>
        </p:nvPicPr>
        <p:blipFill>
          <a:blip r:embed="rId6">
            <a:alphaModFix/>
          </a:blip>
          <a:stretch>
            <a:fillRect/>
          </a:stretch>
        </p:blipFill>
        <p:spPr>
          <a:xfrm>
            <a:off x="49904" y="59225"/>
            <a:ext cx="3846126" cy="2450018"/>
          </a:xfrm>
          <a:prstGeom prst="rect">
            <a:avLst/>
          </a:prstGeom>
          <a:noFill/>
          <a:ln>
            <a:noFill/>
          </a:ln>
        </p:spPr>
      </p:pic>
      <p:pic>
        <p:nvPicPr>
          <p:cNvPr id="567" name="Google Shape;567;p47"/>
          <p:cNvPicPr preferRelativeResize="0"/>
          <p:nvPr/>
        </p:nvPicPr>
        <p:blipFill>
          <a:blip r:embed="rId7">
            <a:alphaModFix/>
          </a:blip>
          <a:stretch>
            <a:fillRect/>
          </a:stretch>
        </p:blipFill>
        <p:spPr>
          <a:xfrm>
            <a:off x="5210975" y="58138"/>
            <a:ext cx="3846126" cy="24522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1"/>
        <p:cNvGrpSpPr/>
        <p:nvPr/>
      </p:nvGrpSpPr>
      <p:grpSpPr>
        <a:xfrm>
          <a:off x="0" y="0"/>
          <a:ext cx="0" cy="0"/>
          <a:chOff x="0" y="0"/>
          <a:chExt cx="0" cy="0"/>
        </a:xfrm>
      </p:grpSpPr>
      <p:sp>
        <p:nvSpPr>
          <p:cNvPr id="572" name="Google Shape;572;p48"/>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btgraham imbalance</a:t>
            </a:r>
            <a:endParaRPr i="1">
              <a:latin typeface="Fira Sans Condensed Light"/>
              <a:ea typeface="Fira Sans Condensed Light"/>
              <a:cs typeface="Fira Sans Condensed Light"/>
              <a:sym typeface="Fira Sans Condensed Light"/>
            </a:endParaRPr>
          </a:p>
        </p:txBody>
      </p:sp>
      <p:sp>
        <p:nvSpPr>
          <p:cNvPr id="573" name="Google Shape;573;p48"/>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Btgraham-300</a:t>
            </a:r>
            <a:endParaRPr i="1"/>
          </a:p>
        </p:txBody>
      </p:sp>
      <p:sp>
        <p:nvSpPr>
          <p:cNvPr id="574" name="Google Shape;574;p48"/>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CLAHE</a:t>
            </a:r>
            <a:endParaRPr i="1"/>
          </a:p>
        </p:txBody>
      </p:sp>
      <p:sp>
        <p:nvSpPr>
          <p:cNvPr id="575" name="Google Shape;575;p48"/>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Crop</a:t>
            </a:r>
            <a:endParaRPr i="1"/>
          </a:p>
        </p:txBody>
      </p:sp>
      <p:sp>
        <p:nvSpPr>
          <p:cNvPr id="576" name="Google Shape;576;p48"/>
          <p:cNvSpPr txBox="1">
            <a:spLocks noGrp="1"/>
          </p:cNvSpPr>
          <p:nvPr>
            <p:ph type="title" idx="5"/>
          </p:nvPr>
        </p:nvSpPr>
        <p:spPr>
          <a:xfrm>
            <a:off x="3802350" y="74558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Imbalance data</a:t>
            </a:r>
            <a:endParaRPr>
              <a:latin typeface="Arial"/>
              <a:ea typeface="Arial"/>
              <a:cs typeface="Arial"/>
              <a:sym typeface="Arial"/>
            </a:endParaRPr>
          </a:p>
        </p:txBody>
      </p:sp>
      <p:cxnSp>
        <p:nvCxnSpPr>
          <p:cNvPr id="577" name="Google Shape;577;p48"/>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sp>
        <p:nvSpPr>
          <p:cNvPr id="578" name="Google Shape;578;p48"/>
          <p:cNvSpPr txBox="1"/>
          <p:nvPr/>
        </p:nvSpPr>
        <p:spPr>
          <a:xfrm>
            <a:off x="-51800" y="48339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u="sng">
                <a:solidFill>
                  <a:schemeClr val="lt2"/>
                </a:solidFill>
                <a:hlinkClick r:id="rId4">
                  <a:extLst>
                    <a:ext uri="{A12FA001-AC4F-418D-AE19-62706E023703}">
                      <ahyp:hlinkClr xmlns:ahyp="http://schemas.microsoft.com/office/drawing/2018/hyperlinkcolor" val="tx"/>
                    </a:ext>
                  </a:extLst>
                </a:hlinkClick>
              </a:rPr>
              <a:t>https://arxiv.org/pdf/1905.11946v5.pdf</a:t>
            </a:r>
            <a:endParaRPr sz="1100" i="1">
              <a:solidFill>
                <a:srgbClr val="F2F2F2"/>
              </a:solidFill>
            </a:endParaRPr>
          </a:p>
          <a:p>
            <a:pPr marL="0" lvl="0" indent="0" algn="l" rtl="0">
              <a:spcBef>
                <a:spcPts val="0"/>
              </a:spcBef>
              <a:spcAft>
                <a:spcPts val="0"/>
              </a:spcAft>
              <a:buNone/>
            </a:pPr>
            <a:endParaRPr sz="1100" i="1">
              <a:solidFill>
                <a:schemeClr val="lt2"/>
              </a:solidFill>
            </a:endParaRPr>
          </a:p>
        </p:txBody>
      </p:sp>
      <p:pic>
        <p:nvPicPr>
          <p:cNvPr id="579" name="Google Shape;579;p48"/>
          <p:cNvPicPr preferRelativeResize="0"/>
          <p:nvPr/>
        </p:nvPicPr>
        <p:blipFill>
          <a:blip r:embed="rId5">
            <a:alphaModFix/>
          </a:blip>
          <a:stretch>
            <a:fillRect/>
          </a:stretch>
        </p:blipFill>
        <p:spPr>
          <a:xfrm>
            <a:off x="2533125" y="2591802"/>
            <a:ext cx="3831475" cy="2450801"/>
          </a:xfrm>
          <a:prstGeom prst="rect">
            <a:avLst/>
          </a:prstGeom>
          <a:noFill/>
          <a:ln>
            <a:noFill/>
          </a:ln>
        </p:spPr>
      </p:pic>
      <p:pic>
        <p:nvPicPr>
          <p:cNvPr id="580" name="Google Shape;580;p48"/>
          <p:cNvPicPr preferRelativeResize="0"/>
          <p:nvPr/>
        </p:nvPicPr>
        <p:blipFill>
          <a:blip r:embed="rId6">
            <a:alphaModFix/>
          </a:blip>
          <a:stretch>
            <a:fillRect/>
          </a:stretch>
        </p:blipFill>
        <p:spPr>
          <a:xfrm>
            <a:off x="71106" y="28450"/>
            <a:ext cx="3833226" cy="2450800"/>
          </a:xfrm>
          <a:prstGeom prst="rect">
            <a:avLst/>
          </a:prstGeom>
          <a:noFill/>
          <a:ln>
            <a:noFill/>
          </a:ln>
        </p:spPr>
      </p:pic>
      <p:pic>
        <p:nvPicPr>
          <p:cNvPr id="581" name="Google Shape;581;p48"/>
          <p:cNvPicPr preferRelativeResize="0"/>
          <p:nvPr/>
        </p:nvPicPr>
        <p:blipFill>
          <a:blip r:embed="rId7">
            <a:alphaModFix/>
          </a:blip>
          <a:stretch>
            <a:fillRect/>
          </a:stretch>
        </p:blipFill>
        <p:spPr>
          <a:xfrm>
            <a:off x="5239677" y="28450"/>
            <a:ext cx="3849520" cy="245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9"/>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Evaluate imbalance model</a:t>
            </a:r>
            <a:endParaRPr sz="3000">
              <a:latin typeface="Arial"/>
              <a:ea typeface="Arial"/>
              <a:cs typeface="Arial"/>
              <a:sym typeface="Arial"/>
            </a:endParaRPr>
          </a:p>
        </p:txBody>
      </p:sp>
      <p:graphicFrame>
        <p:nvGraphicFramePr>
          <p:cNvPr id="587" name="Google Shape;587;p49"/>
          <p:cNvGraphicFramePr/>
          <p:nvPr/>
        </p:nvGraphicFramePr>
        <p:xfrm>
          <a:off x="952500" y="857250"/>
          <a:ext cx="7239000" cy="4114500"/>
        </p:xfrm>
        <a:graphic>
          <a:graphicData uri="http://schemas.openxmlformats.org/drawingml/2006/table">
            <a:tbl>
              <a:tblPr>
                <a:noFill/>
                <a:tableStyleId>{30415395-A75C-404F-A75B-FE907EB630FE}</a:tableStyleId>
              </a:tblPr>
              <a:tblGrid>
                <a:gridCol w="2071650">
                  <a:extLst>
                    <a:ext uri="{9D8B030D-6E8A-4147-A177-3AD203B41FA5}">
                      <a16:colId xmlns:a16="http://schemas.microsoft.com/office/drawing/2014/main" val="20000"/>
                    </a:ext>
                  </a:extLst>
                </a:gridCol>
                <a:gridCol w="15478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500" b="1">
                          <a:solidFill>
                            <a:schemeClr val="accent1"/>
                          </a:solidFill>
                        </a:rPr>
                        <a:t>Model</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solidFill>
                            <a:schemeClr val="accent1"/>
                          </a:solidFill>
                        </a:rPr>
                        <a:t>Preprocessing</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solidFill>
                            <a:schemeClr val="accent1"/>
                          </a:solidFill>
                        </a:rPr>
                        <a:t>Accuracy</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solidFill>
                            <a:schemeClr val="accent1"/>
                          </a:solidFill>
                        </a:rPr>
                        <a:t>Kappa</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81000">
                <a:tc rowSpan="3">
                  <a:txBody>
                    <a:bodyPr/>
                    <a:lstStyle/>
                    <a:p>
                      <a:pPr marL="0" lvl="0" indent="0" algn="ctr" rtl="0">
                        <a:spcBef>
                          <a:spcPts val="0"/>
                        </a:spcBef>
                        <a:spcAft>
                          <a:spcPts val="0"/>
                        </a:spcAft>
                        <a:buNone/>
                      </a:pPr>
                      <a:r>
                        <a:rPr lang="en" sz="1500" b="1">
                          <a:solidFill>
                            <a:schemeClr val="accent1"/>
                          </a:solidFill>
                        </a:rPr>
                        <a:t>MobileNetv2</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solidFill>
                            <a:schemeClr val="accent1"/>
                          </a:solidFill>
                        </a:rPr>
                        <a:t>Crop</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u="sng">
                          <a:solidFill>
                            <a:schemeClr val="accent1"/>
                          </a:solidFill>
                        </a:rPr>
                        <a:t>0.80</a:t>
                      </a:r>
                      <a:endParaRPr sz="1500" b="1" u="sng">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0.42</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solidFill>
                            <a:schemeClr val="accent1"/>
                          </a:solidFill>
                        </a:rPr>
                        <a:t>Btgraham-300</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0.79</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u="sng">
                          <a:solidFill>
                            <a:schemeClr val="accent1"/>
                          </a:solidFill>
                        </a:rPr>
                        <a:t>0.59</a:t>
                      </a:r>
                      <a:endParaRPr sz="1500" b="1" u="sng">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solidFill>
                            <a:schemeClr val="accent1"/>
                          </a:solidFill>
                        </a:rPr>
                        <a:t>CLAHE</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0.79</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0.52</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rowSpan="3">
                  <a:txBody>
                    <a:bodyPr/>
                    <a:lstStyle/>
                    <a:p>
                      <a:pPr marL="0" lvl="0" indent="0" algn="ctr" rtl="0">
                        <a:spcBef>
                          <a:spcPts val="0"/>
                        </a:spcBef>
                        <a:spcAft>
                          <a:spcPts val="0"/>
                        </a:spcAft>
                        <a:buNone/>
                      </a:pPr>
                      <a:r>
                        <a:rPr lang="en" sz="1500" b="1">
                          <a:solidFill>
                            <a:schemeClr val="accent1"/>
                          </a:solidFill>
                        </a:rPr>
                        <a:t>EfficientNet B4</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solidFill>
                            <a:schemeClr val="accent1"/>
                          </a:solidFill>
                        </a:rPr>
                        <a:t>Crop</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0.79</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0.57</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solidFill>
                            <a:schemeClr val="accent1"/>
                          </a:solidFill>
                        </a:rPr>
                        <a:t>Btgraham-300</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0.75</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0.08</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solidFill>
                            <a:schemeClr val="accent1"/>
                          </a:solidFill>
                        </a:rPr>
                        <a:t>CLAHE</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0.77</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0.42</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81000">
                <a:tc rowSpan="3">
                  <a:txBody>
                    <a:bodyPr/>
                    <a:lstStyle/>
                    <a:p>
                      <a:pPr marL="0" lvl="0" indent="0" algn="ctr" rtl="0">
                        <a:spcBef>
                          <a:spcPts val="0"/>
                        </a:spcBef>
                        <a:spcAft>
                          <a:spcPts val="0"/>
                        </a:spcAft>
                        <a:buNone/>
                      </a:pPr>
                      <a:r>
                        <a:rPr lang="en" sz="1500" b="1">
                          <a:solidFill>
                            <a:schemeClr val="accent1"/>
                          </a:solidFill>
                        </a:rPr>
                        <a:t>EfficientNet B5</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solidFill>
                            <a:schemeClr val="accent1"/>
                          </a:solidFill>
                        </a:rPr>
                        <a:t>Crop</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0.78</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0.45</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solidFill>
                            <a:schemeClr val="accent1"/>
                          </a:solidFill>
                        </a:rPr>
                        <a:t>Btgraham-300</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0.77</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0.58</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solidFill>
                            <a:schemeClr val="accent1"/>
                          </a:solidFill>
                        </a:rPr>
                        <a:t>CLAHE</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0.75</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solidFill>
                            <a:schemeClr val="accent1"/>
                          </a:solidFill>
                        </a:rPr>
                        <a:t>0.29</a:t>
                      </a:r>
                      <a:endParaRPr sz="1500" b="1">
                        <a:solidFill>
                          <a:schemeClr val="accen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5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1"/>
        <p:cNvGrpSpPr/>
        <p:nvPr/>
      </p:nvGrpSpPr>
      <p:grpSpPr>
        <a:xfrm>
          <a:off x="0" y="0"/>
          <a:ext cx="0" cy="0"/>
          <a:chOff x="0" y="0"/>
          <a:chExt cx="0" cy="0"/>
        </a:xfrm>
      </p:grpSpPr>
      <p:sp>
        <p:nvSpPr>
          <p:cNvPr id="592" name="Google Shape;592;p50"/>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grpSp>
        <p:nvGrpSpPr>
          <p:cNvPr id="593" name="Google Shape;593;p50"/>
          <p:cNvGrpSpPr/>
          <p:nvPr/>
        </p:nvGrpSpPr>
        <p:grpSpPr>
          <a:xfrm>
            <a:off x="2596450" y="1073100"/>
            <a:ext cx="5302110" cy="3468022"/>
            <a:chOff x="1848725" y="928137"/>
            <a:chExt cx="5302110" cy="3468022"/>
          </a:xfrm>
        </p:grpSpPr>
        <p:grpSp>
          <p:nvGrpSpPr>
            <p:cNvPr id="594" name="Google Shape;594;p50"/>
            <p:cNvGrpSpPr/>
            <p:nvPr/>
          </p:nvGrpSpPr>
          <p:grpSpPr>
            <a:xfrm>
              <a:off x="2316391" y="928137"/>
              <a:ext cx="3889556" cy="1537100"/>
              <a:chOff x="719991" y="2560475"/>
              <a:chExt cx="3889556" cy="1537100"/>
            </a:xfrm>
          </p:grpSpPr>
          <p:grpSp>
            <p:nvGrpSpPr>
              <p:cNvPr id="595" name="Google Shape;595;p50"/>
              <p:cNvGrpSpPr/>
              <p:nvPr/>
            </p:nvGrpSpPr>
            <p:grpSpPr>
              <a:xfrm>
                <a:off x="719991" y="2560475"/>
                <a:ext cx="3889556" cy="1502393"/>
                <a:chOff x="2389399" y="2595738"/>
                <a:chExt cx="812796" cy="515578"/>
              </a:xfrm>
            </p:grpSpPr>
            <p:grpSp>
              <p:nvGrpSpPr>
                <p:cNvPr id="596" name="Google Shape;596;p50"/>
                <p:cNvGrpSpPr/>
                <p:nvPr/>
              </p:nvGrpSpPr>
              <p:grpSpPr>
                <a:xfrm>
                  <a:off x="2492145" y="2881565"/>
                  <a:ext cx="607300" cy="229751"/>
                  <a:chOff x="2492145" y="2881565"/>
                  <a:chExt cx="607300" cy="229751"/>
                </a:xfrm>
              </p:grpSpPr>
              <p:sp>
                <p:nvSpPr>
                  <p:cNvPr id="597" name="Google Shape;597;p50"/>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0"/>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0"/>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50"/>
                <p:cNvGrpSpPr/>
                <p:nvPr/>
              </p:nvGrpSpPr>
              <p:grpSpPr>
                <a:xfrm>
                  <a:off x="2389399" y="2595738"/>
                  <a:ext cx="812796" cy="290280"/>
                  <a:chOff x="2389399" y="2595738"/>
                  <a:chExt cx="812796" cy="290280"/>
                </a:xfrm>
              </p:grpSpPr>
              <p:grpSp>
                <p:nvGrpSpPr>
                  <p:cNvPr id="601" name="Google Shape;601;p50"/>
                  <p:cNvGrpSpPr/>
                  <p:nvPr/>
                </p:nvGrpSpPr>
                <p:grpSpPr>
                  <a:xfrm>
                    <a:off x="2389399" y="2595741"/>
                    <a:ext cx="357155" cy="290278"/>
                    <a:chOff x="2389399" y="2595741"/>
                    <a:chExt cx="357155" cy="290278"/>
                  </a:xfrm>
                </p:grpSpPr>
                <p:sp>
                  <p:nvSpPr>
                    <p:cNvPr id="602" name="Google Shape;602;p50"/>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0"/>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Crop</a:t>
                      </a:r>
                      <a:endParaRPr/>
                    </a:p>
                  </p:txBody>
                </p:sp>
              </p:grpSp>
              <p:grpSp>
                <p:nvGrpSpPr>
                  <p:cNvPr id="604" name="Google Shape;604;p50"/>
                  <p:cNvGrpSpPr/>
                  <p:nvPr/>
                </p:nvGrpSpPr>
                <p:grpSpPr>
                  <a:xfrm>
                    <a:off x="2626254" y="2595738"/>
                    <a:ext cx="340381" cy="290280"/>
                    <a:chOff x="2626254" y="2595738"/>
                    <a:chExt cx="340381" cy="290280"/>
                  </a:xfrm>
                </p:grpSpPr>
                <p:sp>
                  <p:nvSpPr>
                    <p:cNvPr id="605" name="Google Shape;605;p50"/>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rPr>
                        <a:t>Btgraham-300 </a:t>
                      </a:r>
                      <a:endParaRPr sz="1600"/>
                    </a:p>
                  </p:txBody>
                </p:sp>
              </p:grpSp>
              <p:grpSp>
                <p:nvGrpSpPr>
                  <p:cNvPr id="607" name="Google Shape;607;p50"/>
                  <p:cNvGrpSpPr/>
                  <p:nvPr/>
                </p:nvGrpSpPr>
                <p:grpSpPr>
                  <a:xfrm>
                    <a:off x="2845042" y="2595741"/>
                    <a:ext cx="357152" cy="290278"/>
                    <a:chOff x="2845042" y="2595741"/>
                    <a:chExt cx="357152" cy="290278"/>
                  </a:xfrm>
                </p:grpSpPr>
                <p:sp>
                  <p:nvSpPr>
                    <p:cNvPr id="608" name="Google Shape;608;p50"/>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0"/>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CLAHE</a:t>
                      </a:r>
                      <a:endParaRPr/>
                    </a:p>
                  </p:txBody>
                </p:sp>
              </p:grpSp>
            </p:grpSp>
          </p:grpSp>
          <p:sp>
            <p:nvSpPr>
              <p:cNvPr id="610" name="Google Shape;610;p50"/>
              <p:cNvSpPr txBox="1"/>
              <p:nvPr/>
            </p:nvSpPr>
            <p:spPr>
              <a:xfrm>
                <a:off x="1602600" y="3358675"/>
                <a:ext cx="212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Re-Sampling,</a:t>
                </a:r>
                <a:endParaRPr sz="1800">
                  <a:solidFill>
                    <a:schemeClr val="lt2"/>
                  </a:solidFill>
                </a:endParaRPr>
              </a:p>
              <a:p>
                <a:pPr marL="0" lvl="0" indent="0" algn="ctr" rtl="0">
                  <a:spcBef>
                    <a:spcPts val="0"/>
                  </a:spcBef>
                  <a:spcAft>
                    <a:spcPts val="0"/>
                  </a:spcAft>
                  <a:buNone/>
                </a:pPr>
                <a:r>
                  <a:rPr lang="en" sz="1800">
                    <a:solidFill>
                      <a:schemeClr val="lt2"/>
                    </a:solidFill>
                  </a:rPr>
                  <a:t>Augmentation</a:t>
                </a:r>
                <a:endParaRPr sz="1800">
                  <a:solidFill>
                    <a:schemeClr val="lt2"/>
                  </a:solidFill>
                </a:endParaRPr>
              </a:p>
            </p:txBody>
          </p:sp>
        </p:grpSp>
        <p:grpSp>
          <p:nvGrpSpPr>
            <p:cNvPr id="611" name="Google Shape;611;p50"/>
            <p:cNvGrpSpPr/>
            <p:nvPr/>
          </p:nvGrpSpPr>
          <p:grpSpPr>
            <a:xfrm>
              <a:off x="1848725" y="2901774"/>
              <a:ext cx="5302110" cy="1494385"/>
              <a:chOff x="4639175" y="2644924"/>
              <a:chExt cx="5302110" cy="1494385"/>
            </a:xfrm>
          </p:grpSpPr>
          <p:grpSp>
            <p:nvGrpSpPr>
              <p:cNvPr id="612" name="Google Shape;612;p50"/>
              <p:cNvGrpSpPr/>
              <p:nvPr/>
            </p:nvGrpSpPr>
            <p:grpSpPr>
              <a:xfrm>
                <a:off x="4639175" y="2644924"/>
                <a:ext cx="5302110" cy="1494385"/>
                <a:chOff x="2289382" y="2881565"/>
                <a:chExt cx="1107976" cy="519931"/>
              </a:xfrm>
            </p:grpSpPr>
            <p:grpSp>
              <p:nvGrpSpPr>
                <p:cNvPr id="613" name="Google Shape;613;p50"/>
                <p:cNvGrpSpPr/>
                <p:nvPr/>
              </p:nvGrpSpPr>
              <p:grpSpPr>
                <a:xfrm>
                  <a:off x="2492145" y="2881565"/>
                  <a:ext cx="607300" cy="229751"/>
                  <a:chOff x="2492145" y="2881565"/>
                  <a:chExt cx="607300" cy="229751"/>
                </a:xfrm>
              </p:grpSpPr>
              <p:sp>
                <p:nvSpPr>
                  <p:cNvPr id="614" name="Google Shape;614;p50"/>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0"/>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0"/>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50"/>
                <p:cNvGrpSpPr/>
                <p:nvPr/>
              </p:nvGrpSpPr>
              <p:grpSpPr>
                <a:xfrm>
                  <a:off x="2289382" y="3104611"/>
                  <a:ext cx="1107976" cy="296884"/>
                  <a:chOff x="2289382" y="3104611"/>
                  <a:chExt cx="1107976" cy="296884"/>
                </a:xfrm>
              </p:grpSpPr>
              <p:grpSp>
                <p:nvGrpSpPr>
                  <p:cNvPr id="618" name="Google Shape;618;p50"/>
                  <p:cNvGrpSpPr/>
                  <p:nvPr/>
                </p:nvGrpSpPr>
                <p:grpSpPr>
                  <a:xfrm>
                    <a:off x="2664335" y="3104611"/>
                    <a:ext cx="362063" cy="292501"/>
                    <a:chOff x="2664335" y="3104611"/>
                    <a:chExt cx="362063" cy="292501"/>
                  </a:xfrm>
                </p:grpSpPr>
                <p:sp>
                  <p:nvSpPr>
                    <p:cNvPr id="619" name="Google Shape;619;p50"/>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0"/>
                    <p:cNvSpPr/>
                    <p:nvPr/>
                  </p:nvSpPr>
                  <p:spPr>
                    <a:xfrm>
                      <a:off x="2664335" y="3215067"/>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EfficientNetB5</a:t>
                      </a:r>
                      <a:endParaRPr/>
                    </a:p>
                  </p:txBody>
                </p:sp>
              </p:grpSp>
              <p:grpSp>
                <p:nvGrpSpPr>
                  <p:cNvPr id="621" name="Google Shape;621;p50"/>
                  <p:cNvGrpSpPr/>
                  <p:nvPr/>
                </p:nvGrpSpPr>
                <p:grpSpPr>
                  <a:xfrm>
                    <a:off x="2289382" y="3106802"/>
                    <a:ext cx="457122" cy="294685"/>
                    <a:chOff x="2289382" y="3106802"/>
                    <a:chExt cx="457122" cy="294685"/>
                  </a:xfrm>
                </p:grpSpPr>
                <p:sp>
                  <p:nvSpPr>
                    <p:cNvPr id="622" name="Google Shape;622;p50"/>
                    <p:cNvSpPr/>
                    <p:nvPr/>
                  </p:nvSpPr>
                  <p:spPr>
                    <a:xfrm>
                      <a:off x="2433879" y="3106802"/>
                      <a:ext cx="312625"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0"/>
                    <p:cNvSpPr/>
                    <p:nvPr/>
                  </p:nvSpPr>
                  <p:spPr>
                    <a:xfrm>
                      <a:off x="2289382" y="3219442"/>
                      <a:ext cx="362077"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EfficientNetB4</a:t>
                      </a:r>
                      <a:endParaRPr/>
                    </a:p>
                  </p:txBody>
                </p:sp>
              </p:grpSp>
              <p:grpSp>
                <p:nvGrpSpPr>
                  <p:cNvPr id="624" name="Google Shape;624;p50"/>
                  <p:cNvGrpSpPr/>
                  <p:nvPr/>
                </p:nvGrpSpPr>
                <p:grpSpPr>
                  <a:xfrm>
                    <a:off x="2845040" y="3106802"/>
                    <a:ext cx="552318" cy="294694"/>
                    <a:chOff x="2845040" y="3106802"/>
                    <a:chExt cx="552318" cy="294694"/>
                  </a:xfrm>
                </p:grpSpPr>
                <p:sp>
                  <p:nvSpPr>
                    <p:cNvPr id="625" name="Google Shape;625;p50"/>
                    <p:cNvSpPr/>
                    <p:nvPr/>
                  </p:nvSpPr>
                  <p:spPr>
                    <a:xfrm>
                      <a:off x="2845040" y="3106802"/>
                      <a:ext cx="362100"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p:nvPr/>
                  </p:nvSpPr>
                  <p:spPr>
                    <a:xfrm>
                      <a:off x="3035281" y="3219451"/>
                      <a:ext cx="362077"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MobileNetV2</a:t>
                      </a:r>
                      <a:endParaRPr/>
                    </a:p>
                  </p:txBody>
                </p:sp>
              </p:grpSp>
            </p:grpSp>
          </p:grpSp>
          <p:sp>
            <p:nvSpPr>
              <p:cNvPr id="627" name="Google Shape;627;p50"/>
              <p:cNvSpPr txBox="1"/>
              <p:nvPr/>
            </p:nvSpPr>
            <p:spPr>
              <a:xfrm>
                <a:off x="6433475" y="2741725"/>
                <a:ext cx="1258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Training</a:t>
                </a:r>
                <a:endParaRPr>
                  <a:latin typeface="Fira Sans Condensed Light"/>
                  <a:ea typeface="Fira Sans Condensed Light"/>
                  <a:cs typeface="Fira Sans Condensed Light"/>
                  <a:sym typeface="Fira Sans Condensed Light"/>
                </a:endParaRPr>
              </a:p>
            </p:txBody>
          </p:sp>
        </p:grpSp>
        <p:cxnSp>
          <p:nvCxnSpPr>
            <p:cNvPr id="628" name="Google Shape;628;p50"/>
            <p:cNvCxnSpPr>
              <a:stCxn id="610" idx="2"/>
              <a:endCxn id="627" idx="0"/>
            </p:cNvCxnSpPr>
            <p:nvPr/>
          </p:nvCxnSpPr>
          <p:spPr>
            <a:xfrm>
              <a:off x="4261000" y="2465238"/>
              <a:ext cx="11100" cy="533400"/>
            </a:xfrm>
            <a:prstGeom prst="straightConnector1">
              <a:avLst/>
            </a:prstGeom>
            <a:noFill/>
            <a:ln w="19050" cap="flat" cmpd="sng">
              <a:solidFill>
                <a:srgbClr val="9E9E9E"/>
              </a:solidFill>
              <a:prstDash val="solid"/>
              <a:round/>
              <a:headEnd type="none" w="med" len="med"/>
              <a:tailEnd type="triangle" w="med" len="med"/>
            </a:ln>
          </p:spPr>
        </p:cxnSp>
      </p:grpSp>
      <p:sp>
        <p:nvSpPr>
          <p:cNvPr id="629" name="Google Shape;629;p50"/>
          <p:cNvSpPr txBox="1">
            <a:spLocks noGrp="1"/>
          </p:cNvSpPr>
          <p:nvPr>
            <p:ph type="title" idx="5"/>
          </p:nvPr>
        </p:nvSpPr>
        <p:spPr>
          <a:xfrm>
            <a:off x="64412" y="2455163"/>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Balance data</a:t>
            </a:r>
            <a:endParaRPr>
              <a:latin typeface="Arial"/>
              <a:ea typeface="Arial"/>
              <a:cs typeface="Arial"/>
              <a:sym typeface="Arial"/>
            </a:endParaRPr>
          </a:p>
        </p:txBody>
      </p:sp>
      <p:cxnSp>
        <p:nvCxnSpPr>
          <p:cNvPr id="630" name="Google Shape;630;p50"/>
          <p:cNvCxnSpPr/>
          <p:nvPr/>
        </p:nvCxnSpPr>
        <p:spPr>
          <a:xfrm rot="10800000">
            <a:off x="1603712" y="2595400"/>
            <a:ext cx="0" cy="408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51"/>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636" name="Google Shape;636;p51"/>
          <p:cNvSpPr txBox="1">
            <a:spLocks noGrp="1"/>
          </p:cNvSpPr>
          <p:nvPr>
            <p:ph type="title" idx="5"/>
          </p:nvPr>
        </p:nvSpPr>
        <p:spPr>
          <a:xfrm>
            <a:off x="64412" y="2455163"/>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Balance data</a:t>
            </a:r>
            <a:endParaRPr>
              <a:latin typeface="Arial"/>
              <a:ea typeface="Arial"/>
              <a:cs typeface="Arial"/>
              <a:sym typeface="Arial"/>
            </a:endParaRPr>
          </a:p>
        </p:txBody>
      </p:sp>
      <p:cxnSp>
        <p:nvCxnSpPr>
          <p:cNvPr id="637" name="Google Shape;637;p51"/>
          <p:cNvCxnSpPr/>
          <p:nvPr/>
        </p:nvCxnSpPr>
        <p:spPr>
          <a:xfrm rot="10800000">
            <a:off x="1603712" y="2595400"/>
            <a:ext cx="0" cy="408600"/>
          </a:xfrm>
          <a:prstGeom prst="straightConnector1">
            <a:avLst/>
          </a:prstGeom>
          <a:noFill/>
          <a:ln w="19050" cap="flat" cmpd="sng">
            <a:solidFill>
              <a:schemeClr val="lt2"/>
            </a:solidFill>
            <a:prstDash val="solid"/>
            <a:round/>
            <a:headEnd type="oval" w="med" len="med"/>
            <a:tailEnd type="oval" w="med" len="med"/>
          </a:ln>
        </p:spPr>
      </p:cxnSp>
      <p:pic>
        <p:nvPicPr>
          <p:cNvPr id="638" name="Google Shape;638;p51"/>
          <p:cNvPicPr preferRelativeResize="0"/>
          <p:nvPr/>
        </p:nvPicPr>
        <p:blipFill>
          <a:blip r:embed="rId4">
            <a:alphaModFix/>
          </a:blip>
          <a:stretch>
            <a:fillRect/>
          </a:stretch>
        </p:blipFill>
        <p:spPr>
          <a:xfrm>
            <a:off x="1786500" y="910850"/>
            <a:ext cx="6269700" cy="3970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2"/>
        <p:cNvGrpSpPr/>
        <p:nvPr/>
      </p:nvGrpSpPr>
      <p:grpSpPr>
        <a:xfrm>
          <a:off x="0" y="0"/>
          <a:ext cx="0" cy="0"/>
          <a:chOff x="0" y="0"/>
          <a:chExt cx="0" cy="0"/>
        </a:xfrm>
      </p:grpSpPr>
      <p:sp>
        <p:nvSpPr>
          <p:cNvPr id="643" name="Google Shape;643;p52"/>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btgraham imbalance</a:t>
            </a:r>
            <a:endParaRPr i="1">
              <a:latin typeface="Fira Sans Condensed Light"/>
              <a:ea typeface="Fira Sans Condensed Light"/>
              <a:cs typeface="Fira Sans Condensed Light"/>
              <a:sym typeface="Fira Sans Condensed Light"/>
            </a:endParaRPr>
          </a:p>
        </p:txBody>
      </p:sp>
      <p:sp>
        <p:nvSpPr>
          <p:cNvPr id="644" name="Google Shape;644;p52"/>
          <p:cNvSpPr txBox="1"/>
          <p:nvPr/>
        </p:nvSpPr>
        <p:spPr>
          <a:xfrm>
            <a:off x="6364600" y="4642400"/>
            <a:ext cx="246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Btgraham-300</a:t>
            </a:r>
            <a:endParaRPr i="1"/>
          </a:p>
        </p:txBody>
      </p:sp>
      <p:sp>
        <p:nvSpPr>
          <p:cNvPr id="645" name="Google Shape;645;p52"/>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CLAHE</a:t>
            </a:r>
            <a:endParaRPr i="1"/>
          </a:p>
        </p:txBody>
      </p:sp>
      <p:sp>
        <p:nvSpPr>
          <p:cNvPr id="646" name="Google Shape;646;p52"/>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Crop</a:t>
            </a:r>
            <a:endParaRPr i="1"/>
          </a:p>
        </p:txBody>
      </p:sp>
      <p:sp>
        <p:nvSpPr>
          <p:cNvPr id="647" name="Google Shape;647;p52"/>
          <p:cNvSpPr txBox="1">
            <a:spLocks noGrp="1"/>
          </p:cNvSpPr>
          <p:nvPr>
            <p:ph type="title" idx="5"/>
          </p:nvPr>
        </p:nvSpPr>
        <p:spPr>
          <a:xfrm>
            <a:off x="3802350" y="74558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Balance </a:t>
            </a: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data</a:t>
            </a:r>
            <a:endParaRPr>
              <a:latin typeface="Arial"/>
              <a:ea typeface="Arial"/>
              <a:cs typeface="Arial"/>
              <a:sym typeface="Arial"/>
            </a:endParaRPr>
          </a:p>
        </p:txBody>
      </p:sp>
      <p:cxnSp>
        <p:nvCxnSpPr>
          <p:cNvPr id="648" name="Google Shape;648;p52"/>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649" name="Google Shape;649;p52"/>
          <p:cNvPicPr preferRelativeResize="0"/>
          <p:nvPr/>
        </p:nvPicPr>
        <p:blipFill>
          <a:blip r:embed="rId4">
            <a:alphaModFix/>
          </a:blip>
          <a:stretch>
            <a:fillRect/>
          </a:stretch>
        </p:blipFill>
        <p:spPr>
          <a:xfrm>
            <a:off x="2484119" y="2567156"/>
            <a:ext cx="3871301" cy="2475443"/>
          </a:xfrm>
          <a:prstGeom prst="rect">
            <a:avLst/>
          </a:prstGeom>
          <a:noFill/>
          <a:ln>
            <a:noFill/>
          </a:ln>
        </p:spPr>
      </p:pic>
      <p:pic>
        <p:nvPicPr>
          <p:cNvPr id="650" name="Google Shape;650;p52"/>
          <p:cNvPicPr preferRelativeResize="0"/>
          <p:nvPr/>
        </p:nvPicPr>
        <p:blipFill>
          <a:blip r:embed="rId5">
            <a:alphaModFix/>
          </a:blip>
          <a:stretch>
            <a:fillRect/>
          </a:stretch>
        </p:blipFill>
        <p:spPr>
          <a:xfrm>
            <a:off x="5189897" y="65800"/>
            <a:ext cx="3882999" cy="2474456"/>
          </a:xfrm>
          <a:prstGeom prst="rect">
            <a:avLst/>
          </a:prstGeom>
          <a:noFill/>
          <a:ln>
            <a:noFill/>
          </a:ln>
        </p:spPr>
      </p:pic>
      <p:pic>
        <p:nvPicPr>
          <p:cNvPr id="651" name="Google Shape;651;p52"/>
          <p:cNvPicPr preferRelativeResize="0"/>
          <p:nvPr/>
        </p:nvPicPr>
        <p:blipFill>
          <a:blip r:embed="rId6">
            <a:alphaModFix/>
          </a:blip>
          <a:stretch>
            <a:fillRect/>
          </a:stretch>
        </p:blipFill>
        <p:spPr>
          <a:xfrm>
            <a:off x="82795" y="64200"/>
            <a:ext cx="3871300" cy="24776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animEffect transition="in" filter="fade">
                                      <p:cBhvr>
                                        <p:cTn id="7" dur="500"/>
                                        <p:tgtEl>
                                          <p:spTgt spid="6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6"/>
                                        </p:tgtEl>
                                        <p:attrNameLst>
                                          <p:attrName>style.visibility</p:attrName>
                                        </p:attrNameLst>
                                      </p:cBhvr>
                                      <p:to>
                                        <p:strVal val="visible"/>
                                      </p:to>
                                    </p:set>
                                    <p:animEffect transition="in" filter="fade">
                                      <p:cBhvr>
                                        <p:cTn id="10" dur="500"/>
                                        <p:tgtEl>
                                          <p:spTgt spid="646"/>
                                        </p:tgtEl>
                                      </p:cBhvr>
                                    </p:animEffect>
                                  </p:childTnLst>
                                </p:cTn>
                              </p:par>
                              <p:par>
                                <p:cTn id="11" presetID="10" presetClass="entr" presetSubtype="0" fill="hold" nodeType="withEffect">
                                  <p:stCondLst>
                                    <p:cond delay="0"/>
                                  </p:stCondLst>
                                  <p:childTnLst>
                                    <p:set>
                                      <p:cBhvr>
                                        <p:cTn id="12" dur="1" fill="hold">
                                          <p:stCondLst>
                                            <p:cond delay="0"/>
                                          </p:stCondLst>
                                        </p:cTn>
                                        <p:tgtEl>
                                          <p:spTgt spid="650"/>
                                        </p:tgtEl>
                                        <p:attrNameLst>
                                          <p:attrName>style.visibility</p:attrName>
                                        </p:attrNameLst>
                                      </p:cBhvr>
                                      <p:to>
                                        <p:strVal val="visible"/>
                                      </p:to>
                                    </p:set>
                                    <p:animEffect transition="in" filter="fade">
                                      <p:cBhvr>
                                        <p:cTn id="13" dur="500"/>
                                        <p:tgtEl>
                                          <p:spTgt spid="6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5"/>
                                        </p:tgtEl>
                                        <p:attrNameLst>
                                          <p:attrName>style.visibility</p:attrName>
                                        </p:attrNameLst>
                                      </p:cBhvr>
                                      <p:to>
                                        <p:strVal val="visible"/>
                                      </p:to>
                                    </p:set>
                                    <p:animEffect transition="in" filter="fade">
                                      <p:cBhvr>
                                        <p:cTn id="16" dur="500"/>
                                        <p:tgtEl>
                                          <p:spTgt spid="645"/>
                                        </p:tgtEl>
                                      </p:cBhvr>
                                    </p:animEffect>
                                  </p:childTnLst>
                                </p:cTn>
                              </p:par>
                              <p:par>
                                <p:cTn id="17" presetID="10" presetClass="entr" presetSubtype="0" fill="hold" nodeType="withEffect">
                                  <p:stCondLst>
                                    <p:cond delay="0"/>
                                  </p:stCondLst>
                                  <p:childTnLst>
                                    <p:set>
                                      <p:cBhvr>
                                        <p:cTn id="18" dur="1" fill="hold">
                                          <p:stCondLst>
                                            <p:cond delay="0"/>
                                          </p:stCondLst>
                                        </p:cTn>
                                        <p:tgtEl>
                                          <p:spTgt spid="649"/>
                                        </p:tgtEl>
                                        <p:attrNameLst>
                                          <p:attrName>style.visibility</p:attrName>
                                        </p:attrNameLst>
                                      </p:cBhvr>
                                      <p:to>
                                        <p:strVal val="visible"/>
                                      </p:to>
                                    </p:set>
                                    <p:animEffect transition="in" filter="fade">
                                      <p:cBhvr>
                                        <p:cTn id="19" dur="500"/>
                                        <p:tgtEl>
                                          <p:spTgt spid="6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4"/>
                                        </p:tgtEl>
                                        <p:attrNameLst>
                                          <p:attrName>style.visibility</p:attrName>
                                        </p:attrNameLst>
                                      </p:cBhvr>
                                      <p:to>
                                        <p:strVal val="visible"/>
                                      </p:to>
                                    </p:set>
                                    <p:animEffect transition="in" filter="fade">
                                      <p:cBhvr>
                                        <p:cTn id="22" dur="500"/>
                                        <p:tgtEl>
                                          <p:spTgt spid="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p:bldP spid="645" grpId="0"/>
      <p:bldP spid="64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53"/>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btgraham imbalance</a:t>
            </a:r>
            <a:endParaRPr i="1">
              <a:latin typeface="Fira Sans Condensed Light"/>
              <a:ea typeface="Fira Sans Condensed Light"/>
              <a:cs typeface="Fira Sans Condensed Light"/>
              <a:sym typeface="Fira Sans Condensed Light"/>
            </a:endParaRPr>
          </a:p>
        </p:txBody>
      </p:sp>
      <p:sp>
        <p:nvSpPr>
          <p:cNvPr id="657" name="Google Shape;657;p53"/>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EfficientNetB4 Btgraham-300</a:t>
            </a:r>
            <a:endParaRPr i="1"/>
          </a:p>
        </p:txBody>
      </p:sp>
      <p:sp>
        <p:nvSpPr>
          <p:cNvPr id="658" name="Google Shape;658;p53"/>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EfficientNetB4 CLAHE</a:t>
            </a:r>
            <a:endParaRPr i="1"/>
          </a:p>
        </p:txBody>
      </p:sp>
      <p:sp>
        <p:nvSpPr>
          <p:cNvPr id="659" name="Google Shape;659;p53"/>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EfficientNetB4 Crop</a:t>
            </a:r>
            <a:endParaRPr i="1"/>
          </a:p>
        </p:txBody>
      </p:sp>
      <p:sp>
        <p:nvSpPr>
          <p:cNvPr id="660" name="Google Shape;660;p53"/>
          <p:cNvSpPr txBox="1">
            <a:spLocks noGrp="1"/>
          </p:cNvSpPr>
          <p:nvPr>
            <p:ph type="title" idx="5"/>
          </p:nvPr>
        </p:nvSpPr>
        <p:spPr>
          <a:xfrm>
            <a:off x="3802350" y="74558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Balance </a:t>
            </a: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data</a:t>
            </a:r>
            <a:endParaRPr>
              <a:latin typeface="Arial"/>
              <a:ea typeface="Arial"/>
              <a:cs typeface="Arial"/>
              <a:sym typeface="Arial"/>
            </a:endParaRPr>
          </a:p>
        </p:txBody>
      </p:sp>
      <p:cxnSp>
        <p:nvCxnSpPr>
          <p:cNvPr id="661" name="Google Shape;661;p53"/>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662" name="Google Shape;662;p53"/>
          <p:cNvPicPr preferRelativeResize="0"/>
          <p:nvPr/>
        </p:nvPicPr>
        <p:blipFill>
          <a:blip r:embed="rId4">
            <a:alphaModFix/>
          </a:blip>
          <a:stretch>
            <a:fillRect/>
          </a:stretch>
        </p:blipFill>
        <p:spPr>
          <a:xfrm>
            <a:off x="2501560" y="2592575"/>
            <a:ext cx="3845612" cy="2450025"/>
          </a:xfrm>
          <a:prstGeom prst="rect">
            <a:avLst/>
          </a:prstGeom>
          <a:noFill/>
          <a:ln>
            <a:noFill/>
          </a:ln>
        </p:spPr>
      </p:pic>
      <p:pic>
        <p:nvPicPr>
          <p:cNvPr id="663" name="Google Shape;663;p53"/>
          <p:cNvPicPr preferRelativeResize="0"/>
          <p:nvPr/>
        </p:nvPicPr>
        <p:blipFill>
          <a:blip r:embed="rId5">
            <a:alphaModFix/>
          </a:blip>
          <a:stretch>
            <a:fillRect/>
          </a:stretch>
        </p:blipFill>
        <p:spPr>
          <a:xfrm>
            <a:off x="86900" y="55550"/>
            <a:ext cx="3909199" cy="2497699"/>
          </a:xfrm>
          <a:prstGeom prst="rect">
            <a:avLst/>
          </a:prstGeom>
          <a:noFill/>
          <a:ln>
            <a:noFill/>
          </a:ln>
        </p:spPr>
      </p:pic>
      <p:pic>
        <p:nvPicPr>
          <p:cNvPr id="664" name="Google Shape;664;p53"/>
          <p:cNvPicPr preferRelativeResize="0"/>
          <p:nvPr/>
        </p:nvPicPr>
        <p:blipFill>
          <a:blip r:embed="rId6">
            <a:alphaModFix/>
          </a:blip>
          <a:stretch>
            <a:fillRect/>
          </a:stretch>
        </p:blipFill>
        <p:spPr>
          <a:xfrm>
            <a:off x="5147743" y="55550"/>
            <a:ext cx="3918958" cy="2497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8"/>
        <p:cNvGrpSpPr/>
        <p:nvPr/>
      </p:nvGrpSpPr>
      <p:grpSpPr>
        <a:xfrm>
          <a:off x="0" y="0"/>
          <a:ext cx="0" cy="0"/>
          <a:chOff x="0" y="0"/>
          <a:chExt cx="0" cy="0"/>
        </a:xfrm>
      </p:grpSpPr>
      <p:sp>
        <p:nvSpPr>
          <p:cNvPr id="669" name="Google Shape;669;p54"/>
          <p:cNvSpPr txBox="1"/>
          <p:nvPr/>
        </p:nvSpPr>
        <p:spPr>
          <a:xfrm>
            <a:off x="3213086" y="5438062"/>
            <a:ext cx="34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MobileNetv2 btgraham imbalance</a:t>
            </a:r>
            <a:endParaRPr i="1">
              <a:latin typeface="Fira Sans Condensed Light"/>
              <a:ea typeface="Fira Sans Condensed Light"/>
              <a:cs typeface="Fira Sans Condensed Light"/>
              <a:sym typeface="Fira Sans Condensed Light"/>
            </a:endParaRPr>
          </a:p>
        </p:txBody>
      </p:sp>
      <p:sp>
        <p:nvSpPr>
          <p:cNvPr id="670" name="Google Shape;670;p54"/>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Btgraham-300</a:t>
            </a:r>
            <a:endParaRPr i="1"/>
          </a:p>
        </p:txBody>
      </p:sp>
      <p:sp>
        <p:nvSpPr>
          <p:cNvPr id="671" name="Google Shape;671;p54"/>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CLAHE</a:t>
            </a:r>
            <a:endParaRPr i="1"/>
          </a:p>
        </p:txBody>
      </p:sp>
      <p:sp>
        <p:nvSpPr>
          <p:cNvPr id="672" name="Google Shape;672;p54"/>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Crop</a:t>
            </a:r>
            <a:endParaRPr i="1"/>
          </a:p>
        </p:txBody>
      </p:sp>
      <p:sp>
        <p:nvSpPr>
          <p:cNvPr id="673" name="Google Shape;673;p54"/>
          <p:cNvSpPr txBox="1">
            <a:spLocks noGrp="1"/>
          </p:cNvSpPr>
          <p:nvPr>
            <p:ph type="title" idx="5"/>
          </p:nvPr>
        </p:nvSpPr>
        <p:spPr>
          <a:xfrm>
            <a:off x="3802350" y="74558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Balance </a:t>
            </a: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data</a:t>
            </a:r>
            <a:endParaRPr>
              <a:latin typeface="Arial"/>
              <a:ea typeface="Arial"/>
              <a:cs typeface="Arial"/>
              <a:sym typeface="Arial"/>
            </a:endParaRPr>
          </a:p>
        </p:txBody>
      </p:sp>
      <p:cxnSp>
        <p:nvCxnSpPr>
          <p:cNvPr id="674" name="Google Shape;674;p54"/>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675" name="Google Shape;675;p54"/>
          <p:cNvPicPr preferRelativeResize="0"/>
          <p:nvPr/>
        </p:nvPicPr>
        <p:blipFill>
          <a:blip r:embed="rId4">
            <a:alphaModFix/>
          </a:blip>
          <a:stretch>
            <a:fillRect/>
          </a:stretch>
        </p:blipFill>
        <p:spPr>
          <a:xfrm>
            <a:off x="2484131" y="2591800"/>
            <a:ext cx="3827864" cy="2450799"/>
          </a:xfrm>
          <a:prstGeom prst="rect">
            <a:avLst/>
          </a:prstGeom>
          <a:noFill/>
          <a:ln>
            <a:noFill/>
          </a:ln>
        </p:spPr>
      </p:pic>
      <p:pic>
        <p:nvPicPr>
          <p:cNvPr id="676" name="Google Shape;676;p54"/>
          <p:cNvPicPr preferRelativeResize="0"/>
          <p:nvPr/>
        </p:nvPicPr>
        <p:blipFill>
          <a:blip r:embed="rId5">
            <a:alphaModFix/>
          </a:blip>
          <a:stretch>
            <a:fillRect/>
          </a:stretch>
        </p:blipFill>
        <p:spPr>
          <a:xfrm>
            <a:off x="54800" y="27850"/>
            <a:ext cx="3953125" cy="2518000"/>
          </a:xfrm>
          <a:prstGeom prst="rect">
            <a:avLst/>
          </a:prstGeom>
          <a:noFill/>
          <a:ln>
            <a:noFill/>
          </a:ln>
        </p:spPr>
      </p:pic>
      <p:pic>
        <p:nvPicPr>
          <p:cNvPr id="677" name="Google Shape;677;p54"/>
          <p:cNvPicPr preferRelativeResize="0"/>
          <p:nvPr/>
        </p:nvPicPr>
        <p:blipFill>
          <a:blip r:embed="rId6">
            <a:alphaModFix/>
          </a:blip>
          <a:stretch>
            <a:fillRect/>
          </a:stretch>
        </p:blipFill>
        <p:spPr>
          <a:xfrm>
            <a:off x="5135881" y="27850"/>
            <a:ext cx="3961395" cy="251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5"/>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Evaluate balance model</a:t>
            </a:r>
            <a:endParaRPr sz="3000">
              <a:latin typeface="Arial"/>
              <a:ea typeface="Arial"/>
              <a:cs typeface="Arial"/>
              <a:sym typeface="Arial"/>
            </a:endParaRPr>
          </a:p>
        </p:txBody>
      </p:sp>
      <p:graphicFrame>
        <p:nvGraphicFramePr>
          <p:cNvPr id="683" name="Google Shape;683;p55"/>
          <p:cNvGraphicFramePr/>
          <p:nvPr/>
        </p:nvGraphicFramePr>
        <p:xfrm>
          <a:off x="952500" y="857250"/>
          <a:ext cx="7239000" cy="4114500"/>
        </p:xfrm>
        <a:graphic>
          <a:graphicData uri="http://schemas.openxmlformats.org/drawingml/2006/table">
            <a:tbl>
              <a:tblPr>
                <a:noFill/>
                <a:tableStyleId>{30415395-A75C-404F-A75B-FE907EB630FE}</a:tableStyleId>
              </a:tblPr>
              <a:tblGrid>
                <a:gridCol w="2071650">
                  <a:extLst>
                    <a:ext uri="{9D8B030D-6E8A-4147-A177-3AD203B41FA5}">
                      <a16:colId xmlns:a16="http://schemas.microsoft.com/office/drawing/2014/main" val="20000"/>
                    </a:ext>
                  </a:extLst>
                </a:gridCol>
                <a:gridCol w="15478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500" b="1"/>
                        <a:t>Model</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t>Preprocessing</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t>Accuracy</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t>Kappa</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81000">
                <a:tc rowSpan="3">
                  <a:txBody>
                    <a:bodyPr/>
                    <a:lstStyle/>
                    <a:p>
                      <a:pPr marL="0" lvl="0" indent="0" algn="ctr" rtl="0">
                        <a:spcBef>
                          <a:spcPts val="0"/>
                        </a:spcBef>
                        <a:spcAft>
                          <a:spcPts val="0"/>
                        </a:spcAft>
                        <a:buNone/>
                      </a:pPr>
                      <a:r>
                        <a:rPr lang="en" sz="1500" b="1"/>
                        <a:t>MobileNetv2</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t>Crop</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0.33</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0.28</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t>Btgraham-300</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0.37</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0.33</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t>CLAHE</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0.35</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0.28</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rowSpan="3">
                  <a:txBody>
                    <a:bodyPr/>
                    <a:lstStyle/>
                    <a:p>
                      <a:pPr marL="0" lvl="0" indent="0" algn="ctr" rtl="0">
                        <a:spcBef>
                          <a:spcPts val="0"/>
                        </a:spcBef>
                        <a:spcAft>
                          <a:spcPts val="0"/>
                        </a:spcAft>
                        <a:buNone/>
                      </a:pPr>
                      <a:r>
                        <a:rPr lang="en" sz="1500" b="1"/>
                        <a:t>EfficientNet B4</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t>Crop</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0.30</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0.25</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t>Btgraham-300</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u="sng"/>
                        <a:t>0.55</a:t>
                      </a:r>
                      <a:endParaRPr sz="1500" b="1" u="sng"/>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0.33</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t>CLAHE</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0.35</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0.32</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81000">
                <a:tc rowSpan="3">
                  <a:txBody>
                    <a:bodyPr/>
                    <a:lstStyle/>
                    <a:p>
                      <a:pPr marL="0" lvl="0" indent="0" algn="ctr" rtl="0">
                        <a:spcBef>
                          <a:spcPts val="0"/>
                        </a:spcBef>
                        <a:spcAft>
                          <a:spcPts val="0"/>
                        </a:spcAft>
                        <a:buNone/>
                      </a:pPr>
                      <a:r>
                        <a:rPr lang="en" sz="1500" b="1"/>
                        <a:t>EfficientNet B5</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500" b="1"/>
                        <a:t>Crop</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0.29</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0.14</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t>Btgraham-300</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0.52</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u="sng"/>
                        <a:t>0.48</a:t>
                      </a:r>
                      <a:endParaRPr sz="1500" b="1" u="sng"/>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81000">
                <a:tc vMerge="1">
                  <a:txBody>
                    <a:bodyPr/>
                    <a:lstStyle/>
                    <a:p>
                      <a:endParaRPr lang="en-US"/>
                    </a:p>
                  </a:txBody>
                  <a:tcPr/>
                </a:tc>
                <a:tc>
                  <a:txBody>
                    <a:bodyPr/>
                    <a:lstStyle/>
                    <a:p>
                      <a:pPr marL="0" lvl="0" indent="0" algn="ctr" rtl="0">
                        <a:spcBef>
                          <a:spcPts val="0"/>
                        </a:spcBef>
                        <a:spcAft>
                          <a:spcPts val="0"/>
                        </a:spcAft>
                        <a:buNone/>
                      </a:pPr>
                      <a:r>
                        <a:rPr lang="en" sz="1500" b="1"/>
                        <a:t>CLAHE</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0.31</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b="1"/>
                        <a:t>0.09</a:t>
                      </a:r>
                      <a:endParaRPr sz="15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3"/>
                                        </p:tgtEl>
                                        <p:attrNameLst>
                                          <p:attrName>style.visibility</p:attrName>
                                        </p:attrNameLst>
                                      </p:cBhvr>
                                      <p:to>
                                        <p:strVal val="visible"/>
                                      </p:to>
                                    </p:set>
                                    <p:animEffect transition="in" filter="fade">
                                      <p:cBhvr>
                                        <p:cTn id="7" dur="50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7708025" y="2706525"/>
            <a:ext cx="1318200" cy="6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Arial"/>
                <a:ea typeface="Arial"/>
                <a:cs typeface="Arial"/>
                <a:sym typeface="Arial"/>
              </a:rPr>
              <a:t>Giới thiệu</a:t>
            </a:r>
            <a:endParaRPr sz="1800">
              <a:latin typeface="Arial"/>
              <a:ea typeface="Arial"/>
              <a:cs typeface="Arial"/>
              <a:sym typeface="Arial"/>
            </a:endParaRPr>
          </a:p>
        </p:txBody>
      </p:sp>
      <p:cxnSp>
        <p:nvCxnSpPr>
          <p:cNvPr id="129" name="Google Shape;129;p26"/>
          <p:cNvCxnSpPr/>
          <p:nvPr/>
        </p:nvCxnSpPr>
        <p:spPr>
          <a:xfrm>
            <a:off x="7553250" y="2706525"/>
            <a:ext cx="0" cy="630600"/>
          </a:xfrm>
          <a:prstGeom prst="straightConnector1">
            <a:avLst/>
          </a:prstGeom>
          <a:noFill/>
          <a:ln w="19050" cap="flat" cmpd="sng">
            <a:solidFill>
              <a:schemeClr val="lt2"/>
            </a:solidFill>
            <a:prstDash val="solid"/>
            <a:round/>
            <a:headEnd type="oval" w="med" len="med"/>
            <a:tailEnd type="oval" w="med" len="med"/>
          </a:ln>
        </p:spPr>
      </p:cxnSp>
      <p:pic>
        <p:nvPicPr>
          <p:cNvPr id="130" name="Google Shape;130;p26"/>
          <p:cNvPicPr preferRelativeResize="0"/>
          <p:nvPr/>
        </p:nvPicPr>
        <p:blipFill>
          <a:blip r:embed="rId4">
            <a:alphaModFix/>
          </a:blip>
          <a:stretch>
            <a:fillRect/>
          </a:stretch>
        </p:blipFill>
        <p:spPr>
          <a:xfrm>
            <a:off x="903775" y="962150"/>
            <a:ext cx="6357825" cy="3579454"/>
          </a:xfrm>
          <a:prstGeom prst="rect">
            <a:avLst/>
          </a:prstGeom>
          <a:noFill/>
          <a:ln>
            <a:noFill/>
          </a:ln>
        </p:spPr>
      </p:pic>
      <p:sp>
        <p:nvSpPr>
          <p:cNvPr id="131" name="Google Shape;131;p26"/>
          <p:cNvSpPr txBox="1">
            <a:spLocks noGrp="1"/>
          </p:cNvSpPr>
          <p:nvPr>
            <p:ph type="title"/>
          </p:nvPr>
        </p:nvSpPr>
        <p:spPr>
          <a:xfrm>
            <a:off x="3317400" y="13475"/>
            <a:ext cx="2509200" cy="86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Arial"/>
                <a:ea typeface="Arial"/>
                <a:cs typeface="Arial"/>
                <a:sym typeface="Arial"/>
              </a:rPr>
              <a:t>Mô tả đề tài</a:t>
            </a:r>
            <a:endParaRPr sz="3000">
              <a:latin typeface="Arial"/>
              <a:ea typeface="Arial"/>
              <a:cs typeface="Arial"/>
              <a:sym typeface="Arial"/>
            </a:endParaRPr>
          </a:p>
        </p:txBody>
      </p:sp>
      <p:pic>
        <p:nvPicPr>
          <p:cNvPr id="132" name="Google Shape;132;p26"/>
          <p:cNvPicPr preferRelativeResize="0"/>
          <p:nvPr/>
        </p:nvPicPr>
        <p:blipFill>
          <a:blip r:embed="rId5">
            <a:alphaModFix/>
          </a:blip>
          <a:stretch>
            <a:fillRect/>
          </a:stretch>
        </p:blipFill>
        <p:spPr>
          <a:xfrm>
            <a:off x="1882400" y="935915"/>
            <a:ext cx="4829550" cy="3849400"/>
          </a:xfrm>
          <a:prstGeom prst="rect">
            <a:avLst/>
          </a:prstGeom>
          <a:noFill/>
          <a:ln>
            <a:noFill/>
          </a:ln>
        </p:spPr>
      </p:pic>
      <p:sp>
        <p:nvSpPr>
          <p:cNvPr id="133" name="Google Shape;133;p26"/>
          <p:cNvSpPr txBox="1"/>
          <p:nvPr/>
        </p:nvSpPr>
        <p:spPr>
          <a:xfrm>
            <a:off x="4425963" y="4380450"/>
            <a:ext cx="250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rgbClr val="3D85C6"/>
                </a:solidFill>
                <a:hlinkClick r:id="rId6">
                  <a:extLst>
                    <a:ext uri="{A12FA001-AC4F-418D-AE19-62706E023703}">
                      <ahyp:hlinkClr xmlns:ahyp="http://schemas.microsoft.com/office/drawing/2018/hyperlinkcolor" val="tx"/>
                    </a:ext>
                  </a:extLst>
                </a:hlinkClick>
              </a:rPr>
              <a:t>https://www.vinmec.com/vi/tin-tuc/thong-tin-suc-khoe/benh-vong-mac-dai-thao-duong/</a:t>
            </a:r>
            <a:endParaRPr sz="800">
              <a:solidFill>
                <a:srgbClr val="3D85C6"/>
              </a:solidFill>
            </a:endParaRPr>
          </a:p>
        </p:txBody>
      </p:sp>
      <p:sp>
        <p:nvSpPr>
          <p:cNvPr id="134" name="Google Shape;134;p26"/>
          <p:cNvSpPr txBox="1"/>
          <p:nvPr/>
        </p:nvSpPr>
        <p:spPr>
          <a:xfrm>
            <a:off x="5222350" y="4894125"/>
            <a:ext cx="4078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rgbClr val="6D9EEB"/>
                </a:solidFill>
                <a:hlinkClick r:id="rId7">
                  <a:extLst>
                    <a:ext uri="{A12FA001-AC4F-418D-AE19-62706E023703}">
                      <ahyp:hlinkClr xmlns:ahyp="http://schemas.microsoft.com/office/drawing/2018/hyperlinkcolor" val="tx"/>
                    </a:ext>
                  </a:extLst>
                </a:hlinkClick>
              </a:rPr>
              <a:t>https://www.vinmec.com/vi/ky-thuat-chan-doan/chup-oct-ban-phan-sau-nhan-cau-34/</a:t>
            </a:r>
            <a:endParaRPr sz="800">
              <a:solidFill>
                <a:srgbClr val="6D9EEB"/>
              </a:solidFill>
            </a:endParaRPr>
          </a:p>
          <a:p>
            <a:pPr marL="0" lvl="0" indent="0" algn="l" rtl="0">
              <a:spcBef>
                <a:spcPts val="0"/>
              </a:spcBef>
              <a:spcAft>
                <a:spcPts val="0"/>
              </a:spcAft>
              <a:buNone/>
            </a:pPr>
            <a:endParaRPr sz="800">
              <a:solidFill>
                <a:srgbClr val="3D85C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0"/>
                                        </p:tgtEl>
                                      </p:cBhvr>
                                    </p:animEffect>
                                    <p:set>
                                      <p:cBhvr>
                                        <p:cTn id="12" dur="1" fill="hold">
                                          <p:stCondLst>
                                            <p:cond delay="499"/>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500"/>
                                        <p:tgtEl>
                                          <p:spTgt spid="133"/>
                                        </p:tgtEl>
                                      </p:cBhvr>
                                    </p:animEffect>
                                  </p:childTnLst>
                                </p:cTn>
                              </p:par>
                              <p:par>
                                <p:cTn id="18" presetID="10" presetClass="entr" presetSubtype="0" fill="hold" nodeType="with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fade">
                                      <p:cBhvr>
                                        <p:cTn id="2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7"/>
        <p:cNvGrpSpPr/>
        <p:nvPr/>
      </p:nvGrpSpPr>
      <p:grpSpPr>
        <a:xfrm>
          <a:off x="0" y="0"/>
          <a:ext cx="0" cy="0"/>
          <a:chOff x="0" y="0"/>
          <a:chExt cx="0" cy="0"/>
        </a:xfrm>
      </p:grpSpPr>
      <p:sp>
        <p:nvSpPr>
          <p:cNvPr id="688" name="Google Shape;688;p56"/>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grpSp>
        <p:nvGrpSpPr>
          <p:cNvPr id="689" name="Google Shape;689;p56"/>
          <p:cNvGrpSpPr/>
          <p:nvPr/>
        </p:nvGrpSpPr>
        <p:grpSpPr>
          <a:xfrm>
            <a:off x="3555799" y="1073100"/>
            <a:ext cx="2906172" cy="1502393"/>
            <a:chOff x="1211674" y="2560475"/>
            <a:chExt cx="2906172" cy="1502393"/>
          </a:xfrm>
        </p:grpSpPr>
        <p:grpSp>
          <p:nvGrpSpPr>
            <p:cNvPr id="690" name="Google Shape;690;p56"/>
            <p:cNvGrpSpPr/>
            <p:nvPr/>
          </p:nvGrpSpPr>
          <p:grpSpPr>
            <a:xfrm>
              <a:off x="1211674" y="2560475"/>
              <a:ext cx="2906172" cy="1502393"/>
              <a:chOff x="2492145" y="2595738"/>
              <a:chExt cx="607300" cy="515578"/>
            </a:xfrm>
          </p:grpSpPr>
          <p:grpSp>
            <p:nvGrpSpPr>
              <p:cNvPr id="691" name="Google Shape;691;p56"/>
              <p:cNvGrpSpPr/>
              <p:nvPr/>
            </p:nvGrpSpPr>
            <p:grpSpPr>
              <a:xfrm>
                <a:off x="2492145" y="2881565"/>
                <a:ext cx="607300" cy="229751"/>
                <a:chOff x="2492145" y="2881565"/>
                <a:chExt cx="607300" cy="229751"/>
              </a:xfrm>
            </p:grpSpPr>
            <p:sp>
              <p:nvSpPr>
                <p:cNvPr id="692" name="Google Shape;692;p56"/>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6"/>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6"/>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56"/>
              <p:cNvGrpSpPr/>
              <p:nvPr/>
            </p:nvGrpSpPr>
            <p:grpSpPr>
              <a:xfrm>
                <a:off x="2626254" y="2595738"/>
                <a:ext cx="340381" cy="290280"/>
                <a:chOff x="2626254" y="2595738"/>
                <a:chExt cx="340381" cy="290280"/>
              </a:xfrm>
            </p:grpSpPr>
            <p:sp>
              <p:nvSpPr>
                <p:cNvPr id="696" name="Google Shape;696;p56"/>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6"/>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rPr>
                    <a:t>Btgraham-300 </a:t>
                  </a:r>
                  <a:endParaRPr sz="1600"/>
                </a:p>
              </p:txBody>
            </p:sp>
          </p:grpSp>
        </p:grpSp>
        <p:sp>
          <p:nvSpPr>
            <p:cNvPr id="698" name="Google Shape;698;p56"/>
            <p:cNvSpPr txBox="1"/>
            <p:nvPr/>
          </p:nvSpPr>
          <p:spPr>
            <a:xfrm>
              <a:off x="1602600" y="3507800"/>
              <a:ext cx="212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Multi-classes</a:t>
              </a:r>
              <a:endParaRPr sz="1800">
                <a:solidFill>
                  <a:schemeClr val="lt2"/>
                </a:solidFill>
              </a:endParaRPr>
            </a:p>
          </p:txBody>
        </p:sp>
      </p:grpSp>
      <p:grpSp>
        <p:nvGrpSpPr>
          <p:cNvPr id="699" name="Google Shape;699;p56"/>
          <p:cNvGrpSpPr/>
          <p:nvPr/>
        </p:nvGrpSpPr>
        <p:grpSpPr>
          <a:xfrm>
            <a:off x="2071803" y="3359237"/>
            <a:ext cx="2906172" cy="1481785"/>
            <a:chOff x="5609478" y="2644924"/>
            <a:chExt cx="2906172" cy="1481785"/>
          </a:xfrm>
        </p:grpSpPr>
        <p:grpSp>
          <p:nvGrpSpPr>
            <p:cNvPr id="700" name="Google Shape;700;p56"/>
            <p:cNvGrpSpPr/>
            <p:nvPr/>
          </p:nvGrpSpPr>
          <p:grpSpPr>
            <a:xfrm>
              <a:off x="5609478" y="2644924"/>
              <a:ext cx="2906172" cy="1481785"/>
              <a:chOff x="2492145" y="2881565"/>
              <a:chExt cx="607300" cy="515547"/>
            </a:xfrm>
          </p:grpSpPr>
          <p:grpSp>
            <p:nvGrpSpPr>
              <p:cNvPr id="701" name="Google Shape;701;p56"/>
              <p:cNvGrpSpPr/>
              <p:nvPr/>
            </p:nvGrpSpPr>
            <p:grpSpPr>
              <a:xfrm>
                <a:off x="2492145" y="2881565"/>
                <a:ext cx="607300" cy="229751"/>
                <a:chOff x="2492145" y="2881565"/>
                <a:chExt cx="607300" cy="229751"/>
              </a:xfrm>
            </p:grpSpPr>
            <p:sp>
              <p:nvSpPr>
                <p:cNvPr id="702" name="Google Shape;702;p56"/>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6"/>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6"/>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56"/>
              <p:cNvGrpSpPr/>
              <p:nvPr/>
            </p:nvGrpSpPr>
            <p:grpSpPr>
              <a:xfrm>
                <a:off x="2623672" y="3104611"/>
                <a:ext cx="362063" cy="292501"/>
                <a:chOff x="2623672" y="3104611"/>
                <a:chExt cx="362063" cy="292501"/>
              </a:xfrm>
            </p:grpSpPr>
            <p:sp>
              <p:nvSpPr>
                <p:cNvPr id="706" name="Google Shape;706;p56"/>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6"/>
                <p:cNvSpPr/>
                <p:nvPr/>
              </p:nvSpPr>
              <p:spPr>
                <a:xfrm>
                  <a:off x="2623672" y="3215067"/>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EfficientNetB5</a:t>
                  </a:r>
                  <a:endParaRPr/>
                </a:p>
              </p:txBody>
            </p:sp>
          </p:grpSp>
        </p:grpSp>
        <p:sp>
          <p:nvSpPr>
            <p:cNvPr id="708" name="Google Shape;708;p56"/>
            <p:cNvSpPr txBox="1"/>
            <p:nvPr/>
          </p:nvSpPr>
          <p:spPr>
            <a:xfrm>
              <a:off x="6433475" y="2741738"/>
              <a:ext cx="1329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Training v1</a:t>
              </a:r>
              <a:endParaRPr>
                <a:latin typeface="Fira Sans Condensed Light"/>
                <a:ea typeface="Fira Sans Condensed Light"/>
                <a:cs typeface="Fira Sans Condensed Light"/>
                <a:sym typeface="Fira Sans Condensed Light"/>
              </a:endParaRPr>
            </a:p>
          </p:txBody>
        </p:sp>
      </p:grpSp>
      <p:cxnSp>
        <p:nvCxnSpPr>
          <p:cNvPr id="709" name="Google Shape;709;p56"/>
          <p:cNvCxnSpPr>
            <a:stCxn id="698" idx="2"/>
            <a:endCxn id="708" idx="0"/>
          </p:cNvCxnSpPr>
          <p:nvPr/>
        </p:nvCxnSpPr>
        <p:spPr>
          <a:xfrm flipH="1">
            <a:off x="3560625" y="2482125"/>
            <a:ext cx="1448100" cy="973800"/>
          </a:xfrm>
          <a:prstGeom prst="straightConnector1">
            <a:avLst/>
          </a:prstGeom>
          <a:noFill/>
          <a:ln w="19050" cap="flat" cmpd="sng">
            <a:solidFill>
              <a:srgbClr val="9E9E9E"/>
            </a:solidFill>
            <a:prstDash val="solid"/>
            <a:round/>
            <a:headEnd type="none" w="med" len="med"/>
            <a:tailEnd type="triangle" w="med" len="med"/>
          </a:ln>
        </p:spPr>
      </p:cxnSp>
      <p:grpSp>
        <p:nvGrpSpPr>
          <p:cNvPr id="712" name="Google Shape;712;p56"/>
          <p:cNvGrpSpPr/>
          <p:nvPr/>
        </p:nvGrpSpPr>
        <p:grpSpPr>
          <a:xfrm>
            <a:off x="5362103" y="3373762"/>
            <a:ext cx="2906172" cy="1481785"/>
            <a:chOff x="5609478" y="2644924"/>
            <a:chExt cx="2906172" cy="1481785"/>
          </a:xfrm>
        </p:grpSpPr>
        <p:grpSp>
          <p:nvGrpSpPr>
            <p:cNvPr id="713" name="Google Shape;713;p56"/>
            <p:cNvGrpSpPr/>
            <p:nvPr/>
          </p:nvGrpSpPr>
          <p:grpSpPr>
            <a:xfrm>
              <a:off x="5609478" y="2644924"/>
              <a:ext cx="2906172" cy="1481785"/>
              <a:chOff x="2492145" y="2881565"/>
              <a:chExt cx="607300" cy="515547"/>
            </a:xfrm>
          </p:grpSpPr>
          <p:grpSp>
            <p:nvGrpSpPr>
              <p:cNvPr id="714" name="Google Shape;714;p56"/>
              <p:cNvGrpSpPr/>
              <p:nvPr/>
            </p:nvGrpSpPr>
            <p:grpSpPr>
              <a:xfrm>
                <a:off x="2492145" y="2881565"/>
                <a:ext cx="607300" cy="229751"/>
                <a:chOff x="2492145" y="2881565"/>
                <a:chExt cx="607300" cy="229751"/>
              </a:xfrm>
            </p:grpSpPr>
            <p:sp>
              <p:nvSpPr>
                <p:cNvPr id="715" name="Google Shape;715;p56"/>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6"/>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6"/>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56"/>
              <p:cNvGrpSpPr/>
              <p:nvPr/>
            </p:nvGrpSpPr>
            <p:grpSpPr>
              <a:xfrm>
                <a:off x="2623672" y="3104611"/>
                <a:ext cx="362063" cy="292501"/>
                <a:chOff x="2623672" y="3104611"/>
                <a:chExt cx="362063" cy="292501"/>
              </a:xfrm>
            </p:grpSpPr>
            <p:sp>
              <p:nvSpPr>
                <p:cNvPr id="719" name="Google Shape;719;p56"/>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6"/>
                <p:cNvSpPr/>
                <p:nvPr/>
              </p:nvSpPr>
              <p:spPr>
                <a:xfrm>
                  <a:off x="2623672" y="3215067"/>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EfficientNetB5</a:t>
                  </a:r>
                  <a:endParaRPr/>
                </a:p>
              </p:txBody>
            </p:sp>
          </p:grpSp>
        </p:grpSp>
        <p:sp>
          <p:nvSpPr>
            <p:cNvPr id="721" name="Google Shape;721;p56"/>
            <p:cNvSpPr txBox="1"/>
            <p:nvPr/>
          </p:nvSpPr>
          <p:spPr>
            <a:xfrm>
              <a:off x="6433475" y="2741738"/>
              <a:ext cx="141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Training v2</a:t>
              </a:r>
              <a:endParaRPr>
                <a:latin typeface="Fira Sans Condensed Light"/>
                <a:ea typeface="Fira Sans Condensed Light"/>
                <a:cs typeface="Fira Sans Condensed Light"/>
                <a:sym typeface="Fira Sans Condensed Light"/>
              </a:endParaRPr>
            </a:p>
          </p:txBody>
        </p:sp>
      </p:grpSp>
      <p:cxnSp>
        <p:nvCxnSpPr>
          <p:cNvPr id="722" name="Google Shape;722;p56"/>
          <p:cNvCxnSpPr>
            <a:stCxn id="698" idx="2"/>
            <a:endCxn id="721" idx="0"/>
          </p:cNvCxnSpPr>
          <p:nvPr/>
        </p:nvCxnSpPr>
        <p:spPr>
          <a:xfrm>
            <a:off x="5008725" y="2482125"/>
            <a:ext cx="1884600" cy="988500"/>
          </a:xfrm>
          <a:prstGeom prst="straightConnector1">
            <a:avLst/>
          </a:prstGeom>
          <a:noFill/>
          <a:ln w="19050" cap="flat" cmpd="sng">
            <a:solidFill>
              <a:srgbClr val="9E9E9E"/>
            </a:solidFill>
            <a:prstDash val="solid"/>
            <a:round/>
            <a:headEnd type="none" w="med" len="med"/>
            <a:tailEnd type="triangle" w="med" len="med"/>
          </a:ln>
        </p:spPr>
      </p:cxnSp>
      <p:sp>
        <p:nvSpPr>
          <p:cNvPr id="723" name="Google Shape;723;p56"/>
          <p:cNvSpPr txBox="1"/>
          <p:nvPr/>
        </p:nvSpPr>
        <p:spPr>
          <a:xfrm>
            <a:off x="-51460" y="4677851"/>
            <a:ext cx="3288143"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u="sng">
                <a:solidFill>
                  <a:schemeClr val="hlink"/>
                </a:solidFill>
                <a:hlinkClick r:id="rId4"/>
              </a:rPr>
              <a:t>https://www.kaggle.com/c/aptos2019-blindness-detection/discussion/98239#latest-573709</a:t>
            </a:r>
            <a:r>
              <a:rPr lang="en" sz="1000" i="1">
                <a:solidFill>
                  <a:schemeClr val="lt2"/>
                </a:solidFill>
              </a:rPr>
              <a:t> </a:t>
            </a:r>
            <a:endParaRPr sz="1000" i="1">
              <a:solidFill>
                <a:schemeClr val="lt2"/>
              </a:solidFill>
            </a:endParaRPr>
          </a:p>
        </p:txBody>
      </p:sp>
      <p:sp>
        <p:nvSpPr>
          <p:cNvPr id="3" name="Title 2">
            <a:extLst>
              <a:ext uri="{FF2B5EF4-FFF2-40B4-BE49-F238E27FC236}">
                <a16:creationId xmlns:a16="http://schemas.microsoft.com/office/drawing/2014/main" id="{2FE9164E-DB17-4126-A6AD-B086D527C597}"/>
              </a:ext>
            </a:extLst>
          </p:cNvPr>
          <p:cNvSpPr>
            <a:spLocks noGrp="1"/>
          </p:cNvSpPr>
          <p:nvPr>
            <p:ph type="title" idx="5"/>
          </p:nvPr>
        </p:nvSpPr>
        <p:spPr/>
        <p:txBody>
          <a:bodyPr/>
          <a:lstStyle/>
          <a:p>
            <a:endParaRPr lang="en-US"/>
          </a:p>
        </p:txBody>
      </p:sp>
      <p:sp>
        <p:nvSpPr>
          <p:cNvPr id="42" name="Google Shape;729;p57">
            <a:extLst>
              <a:ext uri="{FF2B5EF4-FFF2-40B4-BE49-F238E27FC236}">
                <a16:creationId xmlns:a16="http://schemas.microsoft.com/office/drawing/2014/main" id="{182D57DE-D0AD-4365-BA88-CDBEE2736497}"/>
              </a:ext>
            </a:extLst>
          </p:cNvPr>
          <p:cNvSpPr txBox="1">
            <a:spLocks/>
          </p:cNvSpPr>
          <p:nvPr/>
        </p:nvSpPr>
        <p:spPr>
          <a:xfrm>
            <a:off x="12" y="2447763"/>
            <a:ext cx="15393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Rajdhani"/>
              <a:buNone/>
              <a:defRPr sz="18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a:latin typeface="Arial"/>
                <a:ea typeface="Arial"/>
                <a:cs typeface="Arial"/>
                <a:sym typeface="Arial"/>
              </a:rPr>
              <a:t>Multi-Classes </a:t>
            </a:r>
          </a:p>
        </p:txBody>
      </p:sp>
      <p:cxnSp>
        <p:nvCxnSpPr>
          <p:cNvPr id="43" name="Google Shape;730;p57">
            <a:extLst>
              <a:ext uri="{FF2B5EF4-FFF2-40B4-BE49-F238E27FC236}">
                <a16:creationId xmlns:a16="http://schemas.microsoft.com/office/drawing/2014/main" id="{737BD5B3-8BEA-4B66-9A75-81A2AB12D94F}"/>
              </a:ext>
            </a:extLst>
          </p:cNvPr>
          <p:cNvCxnSpPr/>
          <p:nvPr/>
        </p:nvCxnSpPr>
        <p:spPr>
          <a:xfrm rot="10800000">
            <a:off x="1662987" y="2588025"/>
            <a:ext cx="0" cy="408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par>
                                <p:cTn id="8" presetID="10" presetClass="entr" presetSubtype="0" fill="hold"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500"/>
                                        <p:tgtEl>
                                          <p:spTgt spid="712"/>
                                        </p:tgtEl>
                                      </p:cBhvr>
                                    </p:animEffect>
                                  </p:childTnLst>
                                </p:cTn>
                              </p:par>
                              <p:par>
                                <p:cTn id="11" presetID="10" presetClass="entr" presetSubtype="0" fill="hold" nodeType="withEffect">
                                  <p:stCondLst>
                                    <p:cond delay="0"/>
                                  </p:stCondLst>
                                  <p:childTnLst>
                                    <p:set>
                                      <p:cBhvr>
                                        <p:cTn id="12" dur="1" fill="hold">
                                          <p:stCondLst>
                                            <p:cond delay="0"/>
                                          </p:stCondLst>
                                        </p:cTn>
                                        <p:tgtEl>
                                          <p:spTgt spid="722"/>
                                        </p:tgtEl>
                                        <p:attrNameLst>
                                          <p:attrName>style.visibility</p:attrName>
                                        </p:attrNameLst>
                                      </p:cBhvr>
                                      <p:to>
                                        <p:strVal val="visible"/>
                                      </p:to>
                                    </p:set>
                                    <p:animEffect transition="in" filter="fade">
                                      <p:cBhvr>
                                        <p:cTn id="13" dur="500"/>
                                        <p:tgtEl>
                                          <p:spTgt spid="722"/>
                                        </p:tgtEl>
                                      </p:cBhvr>
                                    </p:animEffect>
                                  </p:childTnLst>
                                </p:cTn>
                              </p:par>
                              <p:par>
                                <p:cTn id="14" presetID="10" presetClass="entr" presetSubtype="0" fill="hold" nodeType="withEffect">
                                  <p:stCondLst>
                                    <p:cond delay="0"/>
                                  </p:stCondLst>
                                  <p:childTnLst>
                                    <p:set>
                                      <p:cBhvr>
                                        <p:cTn id="15" dur="1" fill="hold">
                                          <p:stCondLst>
                                            <p:cond delay="0"/>
                                          </p:stCondLst>
                                        </p:cTn>
                                        <p:tgtEl>
                                          <p:spTgt spid="699"/>
                                        </p:tgtEl>
                                        <p:attrNameLst>
                                          <p:attrName>style.visibility</p:attrName>
                                        </p:attrNameLst>
                                      </p:cBhvr>
                                      <p:to>
                                        <p:strVal val="visible"/>
                                      </p:to>
                                    </p:set>
                                    <p:animEffect transition="in" filter="fade">
                                      <p:cBhvr>
                                        <p:cTn id="16" dur="500"/>
                                        <p:tgtEl>
                                          <p:spTgt spid="699"/>
                                        </p:tgtEl>
                                      </p:cBhvr>
                                    </p:animEffect>
                                  </p:childTnLst>
                                </p:cTn>
                              </p:par>
                              <p:par>
                                <p:cTn id="17" presetID="10" presetClass="entr" presetSubtype="0" fill="hold" nodeType="withEffect">
                                  <p:stCondLst>
                                    <p:cond delay="0"/>
                                  </p:stCondLst>
                                  <p:childTnLst>
                                    <p:set>
                                      <p:cBhvr>
                                        <p:cTn id="18" dur="1" fill="hold">
                                          <p:stCondLst>
                                            <p:cond delay="0"/>
                                          </p:stCondLst>
                                        </p:cTn>
                                        <p:tgtEl>
                                          <p:spTgt spid="709"/>
                                        </p:tgtEl>
                                        <p:attrNameLst>
                                          <p:attrName>style.visibility</p:attrName>
                                        </p:attrNameLst>
                                      </p:cBhvr>
                                      <p:to>
                                        <p:strVal val="visible"/>
                                      </p:to>
                                    </p:set>
                                    <p:animEffect transition="in" filter="fade">
                                      <p:cBhvr>
                                        <p:cTn id="19" dur="5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7"/>
        <p:cNvGrpSpPr/>
        <p:nvPr/>
      </p:nvGrpSpPr>
      <p:grpSpPr>
        <a:xfrm>
          <a:off x="0" y="0"/>
          <a:ext cx="0" cy="0"/>
          <a:chOff x="0" y="0"/>
          <a:chExt cx="0" cy="0"/>
        </a:xfrm>
      </p:grpSpPr>
      <p:sp>
        <p:nvSpPr>
          <p:cNvPr id="728" name="Google Shape;728;p57"/>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729" name="Google Shape;729;p57"/>
          <p:cNvSpPr txBox="1">
            <a:spLocks noGrp="1"/>
          </p:cNvSpPr>
          <p:nvPr>
            <p:ph type="title" idx="5"/>
          </p:nvPr>
        </p:nvSpPr>
        <p:spPr>
          <a:xfrm>
            <a:off x="12" y="2447763"/>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Multi-Classes </a:t>
            </a:r>
            <a:endParaRPr>
              <a:latin typeface="Arial"/>
              <a:ea typeface="Arial"/>
              <a:cs typeface="Arial"/>
              <a:sym typeface="Arial"/>
            </a:endParaRPr>
          </a:p>
        </p:txBody>
      </p:sp>
      <p:cxnSp>
        <p:nvCxnSpPr>
          <p:cNvPr id="730" name="Google Shape;730;p57"/>
          <p:cNvCxnSpPr/>
          <p:nvPr/>
        </p:nvCxnSpPr>
        <p:spPr>
          <a:xfrm rot="10800000">
            <a:off x="1662987" y="2588025"/>
            <a:ext cx="0" cy="408600"/>
          </a:xfrm>
          <a:prstGeom prst="straightConnector1">
            <a:avLst/>
          </a:prstGeom>
          <a:noFill/>
          <a:ln w="19050" cap="flat" cmpd="sng">
            <a:solidFill>
              <a:schemeClr val="lt2"/>
            </a:solidFill>
            <a:prstDash val="solid"/>
            <a:round/>
            <a:headEnd type="oval" w="med" len="med"/>
            <a:tailEnd type="oval" w="med" len="med"/>
          </a:ln>
        </p:spPr>
      </p:cxnSp>
      <p:sp>
        <p:nvSpPr>
          <p:cNvPr id="732" name="Google Shape;732;p57"/>
          <p:cNvSpPr txBox="1"/>
          <p:nvPr/>
        </p:nvSpPr>
        <p:spPr>
          <a:xfrm>
            <a:off x="2834475" y="991700"/>
            <a:ext cx="4581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a:solidFill>
                  <a:schemeClr val="lt2"/>
                </a:solidFill>
              </a:rPr>
              <a:t>Coi đây như 1 bài toán multi-label classification nhưng được biểu diễn dưới dạng ordinary regression</a:t>
            </a:r>
            <a:endParaRPr>
              <a:solidFill>
                <a:schemeClr val="lt2"/>
              </a:solidFill>
            </a:endParaRPr>
          </a:p>
        </p:txBody>
      </p:sp>
      <p:sp>
        <p:nvSpPr>
          <p:cNvPr id="733" name="Google Shape;733;p57"/>
          <p:cNvSpPr txBox="1"/>
          <p:nvPr/>
        </p:nvSpPr>
        <p:spPr>
          <a:xfrm>
            <a:off x="3019475" y="2621550"/>
            <a:ext cx="1213800" cy="1262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rPr>
              <a:t>0: [1,0,0,0,0]</a:t>
            </a:r>
            <a:endParaRPr>
              <a:solidFill>
                <a:schemeClr val="lt2"/>
              </a:solidFill>
            </a:endParaRPr>
          </a:p>
          <a:p>
            <a:pPr marL="0" lvl="0" indent="0" algn="l" rtl="0">
              <a:spcBef>
                <a:spcPts val="0"/>
              </a:spcBef>
              <a:spcAft>
                <a:spcPts val="0"/>
              </a:spcAft>
              <a:buNone/>
            </a:pPr>
            <a:r>
              <a:rPr lang="en">
                <a:solidFill>
                  <a:schemeClr val="lt2"/>
                </a:solidFill>
              </a:rPr>
              <a:t>1: [0,1,0,0,0]</a:t>
            </a:r>
            <a:endParaRPr>
              <a:solidFill>
                <a:schemeClr val="lt2"/>
              </a:solidFill>
            </a:endParaRPr>
          </a:p>
          <a:p>
            <a:pPr marL="0" lvl="0" indent="0" algn="l" rtl="0">
              <a:spcBef>
                <a:spcPts val="0"/>
              </a:spcBef>
              <a:spcAft>
                <a:spcPts val="0"/>
              </a:spcAft>
              <a:buNone/>
            </a:pPr>
            <a:r>
              <a:rPr lang="en">
                <a:solidFill>
                  <a:schemeClr val="lt2"/>
                </a:solidFill>
              </a:rPr>
              <a:t>2: [0,0,1,0,0]</a:t>
            </a:r>
            <a:endParaRPr>
              <a:solidFill>
                <a:schemeClr val="lt2"/>
              </a:solidFill>
            </a:endParaRPr>
          </a:p>
          <a:p>
            <a:pPr marL="0" lvl="0" indent="0" algn="l" rtl="0">
              <a:spcBef>
                <a:spcPts val="0"/>
              </a:spcBef>
              <a:spcAft>
                <a:spcPts val="0"/>
              </a:spcAft>
              <a:buNone/>
            </a:pPr>
            <a:r>
              <a:rPr lang="en">
                <a:solidFill>
                  <a:schemeClr val="lt2"/>
                </a:solidFill>
              </a:rPr>
              <a:t>3: [0,0,0,1,0]</a:t>
            </a:r>
            <a:endParaRPr>
              <a:solidFill>
                <a:schemeClr val="lt2"/>
              </a:solidFill>
            </a:endParaRPr>
          </a:p>
          <a:p>
            <a:pPr marL="0" lvl="0" indent="0" algn="l" rtl="0">
              <a:spcBef>
                <a:spcPts val="0"/>
              </a:spcBef>
              <a:spcAft>
                <a:spcPts val="0"/>
              </a:spcAft>
              <a:buNone/>
            </a:pPr>
            <a:r>
              <a:rPr lang="en">
                <a:solidFill>
                  <a:schemeClr val="lt2"/>
                </a:solidFill>
              </a:rPr>
              <a:t>4: [0,0,0,0,1]</a:t>
            </a:r>
            <a:endParaRPr>
              <a:solidFill>
                <a:schemeClr val="lt2"/>
              </a:solidFill>
            </a:endParaRPr>
          </a:p>
        </p:txBody>
      </p:sp>
      <p:sp>
        <p:nvSpPr>
          <p:cNvPr id="734" name="Google Shape;734;p57"/>
          <p:cNvSpPr txBox="1"/>
          <p:nvPr/>
        </p:nvSpPr>
        <p:spPr>
          <a:xfrm>
            <a:off x="5589775" y="1734525"/>
            <a:ext cx="1213800" cy="1262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rPr>
              <a:t>0: [1,0,0,0,0]</a:t>
            </a:r>
            <a:endParaRPr>
              <a:solidFill>
                <a:schemeClr val="lt2"/>
              </a:solidFill>
            </a:endParaRPr>
          </a:p>
          <a:p>
            <a:pPr marL="0" lvl="0" indent="0" algn="l" rtl="0">
              <a:spcBef>
                <a:spcPts val="0"/>
              </a:spcBef>
              <a:spcAft>
                <a:spcPts val="0"/>
              </a:spcAft>
              <a:buNone/>
            </a:pPr>
            <a:r>
              <a:rPr lang="en">
                <a:solidFill>
                  <a:schemeClr val="lt2"/>
                </a:solidFill>
              </a:rPr>
              <a:t>1: [1,1,0,0,0]</a:t>
            </a:r>
            <a:endParaRPr>
              <a:solidFill>
                <a:schemeClr val="lt2"/>
              </a:solidFill>
            </a:endParaRPr>
          </a:p>
          <a:p>
            <a:pPr marL="0" lvl="0" indent="0" algn="l" rtl="0">
              <a:spcBef>
                <a:spcPts val="0"/>
              </a:spcBef>
              <a:spcAft>
                <a:spcPts val="0"/>
              </a:spcAft>
              <a:buNone/>
            </a:pPr>
            <a:r>
              <a:rPr lang="en">
                <a:solidFill>
                  <a:schemeClr val="lt2"/>
                </a:solidFill>
              </a:rPr>
              <a:t>2: [1,1,1,0,0]</a:t>
            </a:r>
            <a:endParaRPr>
              <a:solidFill>
                <a:schemeClr val="lt2"/>
              </a:solidFill>
            </a:endParaRPr>
          </a:p>
          <a:p>
            <a:pPr marL="0" lvl="0" indent="0" algn="l" rtl="0">
              <a:spcBef>
                <a:spcPts val="0"/>
              </a:spcBef>
              <a:spcAft>
                <a:spcPts val="0"/>
              </a:spcAft>
              <a:buNone/>
            </a:pPr>
            <a:r>
              <a:rPr lang="en">
                <a:solidFill>
                  <a:schemeClr val="lt2"/>
                </a:solidFill>
              </a:rPr>
              <a:t>3: [1,1,1,1,0]</a:t>
            </a:r>
            <a:endParaRPr>
              <a:solidFill>
                <a:schemeClr val="lt2"/>
              </a:solidFill>
            </a:endParaRPr>
          </a:p>
          <a:p>
            <a:pPr marL="0" lvl="0" indent="0" algn="l" rtl="0">
              <a:spcBef>
                <a:spcPts val="0"/>
              </a:spcBef>
              <a:spcAft>
                <a:spcPts val="0"/>
              </a:spcAft>
              <a:buNone/>
            </a:pPr>
            <a:r>
              <a:rPr lang="en">
                <a:solidFill>
                  <a:schemeClr val="lt2"/>
                </a:solidFill>
              </a:rPr>
              <a:t>4: [1,1,1,1,1]</a:t>
            </a:r>
            <a:endParaRPr>
              <a:solidFill>
                <a:schemeClr val="lt2"/>
              </a:solidFill>
            </a:endParaRPr>
          </a:p>
        </p:txBody>
      </p:sp>
      <p:sp>
        <p:nvSpPr>
          <p:cNvPr id="735" name="Google Shape;735;p57"/>
          <p:cNvSpPr txBox="1"/>
          <p:nvPr/>
        </p:nvSpPr>
        <p:spPr>
          <a:xfrm>
            <a:off x="5589775" y="3677900"/>
            <a:ext cx="1213800" cy="1262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rPr>
              <a:t>0: [1,0,0,0,0]</a:t>
            </a:r>
            <a:endParaRPr>
              <a:solidFill>
                <a:schemeClr val="lt2"/>
              </a:solidFill>
            </a:endParaRPr>
          </a:p>
          <a:p>
            <a:pPr marL="0" lvl="0" indent="0" algn="l" rtl="0">
              <a:spcBef>
                <a:spcPts val="0"/>
              </a:spcBef>
              <a:spcAft>
                <a:spcPts val="0"/>
              </a:spcAft>
              <a:buNone/>
            </a:pPr>
            <a:r>
              <a:rPr lang="en">
                <a:solidFill>
                  <a:schemeClr val="lt2"/>
                </a:solidFill>
              </a:rPr>
              <a:t>1: [0,1,0,0,0]</a:t>
            </a:r>
            <a:endParaRPr>
              <a:solidFill>
                <a:schemeClr val="lt2"/>
              </a:solidFill>
            </a:endParaRPr>
          </a:p>
          <a:p>
            <a:pPr marL="0" lvl="0" indent="0" algn="l" rtl="0">
              <a:spcBef>
                <a:spcPts val="0"/>
              </a:spcBef>
              <a:spcAft>
                <a:spcPts val="0"/>
              </a:spcAft>
              <a:buNone/>
            </a:pPr>
            <a:r>
              <a:rPr lang="en">
                <a:solidFill>
                  <a:schemeClr val="lt2"/>
                </a:solidFill>
              </a:rPr>
              <a:t>2: [0,1,1,0,0]</a:t>
            </a:r>
            <a:endParaRPr>
              <a:solidFill>
                <a:schemeClr val="lt2"/>
              </a:solidFill>
            </a:endParaRPr>
          </a:p>
          <a:p>
            <a:pPr marL="0" lvl="0" indent="0" algn="l" rtl="0">
              <a:spcBef>
                <a:spcPts val="0"/>
              </a:spcBef>
              <a:spcAft>
                <a:spcPts val="0"/>
              </a:spcAft>
              <a:buNone/>
            </a:pPr>
            <a:r>
              <a:rPr lang="en">
                <a:solidFill>
                  <a:schemeClr val="lt2"/>
                </a:solidFill>
              </a:rPr>
              <a:t>3: [0,1,1,1,0]</a:t>
            </a:r>
            <a:endParaRPr>
              <a:solidFill>
                <a:schemeClr val="lt2"/>
              </a:solidFill>
            </a:endParaRPr>
          </a:p>
          <a:p>
            <a:pPr marL="0" lvl="0" indent="0" algn="l" rtl="0">
              <a:spcBef>
                <a:spcPts val="0"/>
              </a:spcBef>
              <a:spcAft>
                <a:spcPts val="0"/>
              </a:spcAft>
              <a:buNone/>
            </a:pPr>
            <a:r>
              <a:rPr lang="en">
                <a:solidFill>
                  <a:schemeClr val="lt2"/>
                </a:solidFill>
              </a:rPr>
              <a:t>4: [0,1,1,1,1]</a:t>
            </a:r>
            <a:endParaRPr>
              <a:solidFill>
                <a:schemeClr val="lt2"/>
              </a:solidFill>
            </a:endParaRPr>
          </a:p>
        </p:txBody>
      </p:sp>
      <p:sp>
        <p:nvSpPr>
          <p:cNvPr id="736" name="Google Shape;736;p57"/>
          <p:cNvSpPr txBox="1"/>
          <p:nvPr/>
        </p:nvSpPr>
        <p:spPr>
          <a:xfrm>
            <a:off x="6046400" y="2922600"/>
            <a:ext cx="36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lt2"/>
                </a:solidFill>
              </a:rPr>
              <a:t>v1</a:t>
            </a:r>
            <a:endParaRPr sz="1100" i="1">
              <a:solidFill>
                <a:schemeClr val="lt2"/>
              </a:solidFill>
            </a:endParaRPr>
          </a:p>
        </p:txBody>
      </p:sp>
      <p:sp>
        <p:nvSpPr>
          <p:cNvPr id="737" name="Google Shape;737;p57"/>
          <p:cNvSpPr txBox="1"/>
          <p:nvPr/>
        </p:nvSpPr>
        <p:spPr>
          <a:xfrm>
            <a:off x="6046400" y="4862350"/>
            <a:ext cx="36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lt2"/>
                </a:solidFill>
              </a:rPr>
              <a:t>v2</a:t>
            </a:r>
            <a:endParaRPr sz="1100" i="1">
              <a:solidFill>
                <a:schemeClr val="lt2"/>
              </a:solidFill>
            </a:endParaRPr>
          </a:p>
        </p:txBody>
      </p:sp>
      <p:cxnSp>
        <p:nvCxnSpPr>
          <p:cNvPr id="738" name="Google Shape;738;p57"/>
          <p:cNvCxnSpPr>
            <a:stCxn id="733" idx="3"/>
            <a:endCxn id="734" idx="1"/>
          </p:cNvCxnSpPr>
          <p:nvPr/>
        </p:nvCxnSpPr>
        <p:spPr>
          <a:xfrm rot="10800000" flipH="1">
            <a:off x="4233275" y="2365500"/>
            <a:ext cx="1356600" cy="887100"/>
          </a:xfrm>
          <a:prstGeom prst="straightConnector1">
            <a:avLst/>
          </a:prstGeom>
          <a:noFill/>
          <a:ln w="9525" cap="flat" cmpd="sng">
            <a:solidFill>
              <a:schemeClr val="lt2"/>
            </a:solidFill>
            <a:prstDash val="solid"/>
            <a:round/>
            <a:headEnd type="none" w="med" len="med"/>
            <a:tailEnd type="triangle" w="med" len="med"/>
          </a:ln>
        </p:spPr>
      </p:cxnSp>
      <p:cxnSp>
        <p:nvCxnSpPr>
          <p:cNvPr id="739" name="Google Shape;739;p57"/>
          <p:cNvCxnSpPr>
            <a:cxnSpLocks/>
            <a:stCxn id="733" idx="3"/>
            <a:endCxn id="735" idx="1"/>
          </p:cNvCxnSpPr>
          <p:nvPr/>
        </p:nvCxnSpPr>
        <p:spPr>
          <a:xfrm>
            <a:off x="4233275" y="3252600"/>
            <a:ext cx="1356600" cy="105630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3"/>
                                        </p:tgtEl>
                                        <p:attrNameLst>
                                          <p:attrName>style.visibility</p:attrName>
                                        </p:attrNameLst>
                                      </p:cBhvr>
                                      <p:to>
                                        <p:strVal val="visible"/>
                                      </p:to>
                                    </p:set>
                                    <p:animEffect transition="in" filter="fade">
                                      <p:cBhvr>
                                        <p:cTn id="7" dur="500"/>
                                        <p:tgtEl>
                                          <p:spTgt spid="7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6"/>
                                        </p:tgtEl>
                                        <p:attrNameLst>
                                          <p:attrName>style.visibility</p:attrName>
                                        </p:attrNameLst>
                                      </p:cBhvr>
                                      <p:to>
                                        <p:strVal val="visible"/>
                                      </p:to>
                                    </p:set>
                                    <p:animEffect transition="in" filter="fade">
                                      <p:cBhvr>
                                        <p:cTn id="12" dur="500"/>
                                        <p:tgtEl>
                                          <p:spTgt spid="736"/>
                                        </p:tgtEl>
                                      </p:cBhvr>
                                    </p:animEffect>
                                  </p:childTnLst>
                                </p:cTn>
                              </p:par>
                              <p:par>
                                <p:cTn id="13" presetID="10" presetClass="entr" presetSubtype="0" fill="hold" nodeType="withEffect">
                                  <p:stCondLst>
                                    <p:cond delay="0"/>
                                  </p:stCondLst>
                                  <p:childTnLst>
                                    <p:set>
                                      <p:cBhvr>
                                        <p:cTn id="14" dur="1" fill="hold">
                                          <p:stCondLst>
                                            <p:cond delay="0"/>
                                          </p:stCondLst>
                                        </p:cTn>
                                        <p:tgtEl>
                                          <p:spTgt spid="738"/>
                                        </p:tgtEl>
                                        <p:attrNameLst>
                                          <p:attrName>style.visibility</p:attrName>
                                        </p:attrNameLst>
                                      </p:cBhvr>
                                      <p:to>
                                        <p:strVal val="visible"/>
                                      </p:to>
                                    </p:set>
                                    <p:animEffect transition="in" filter="fade">
                                      <p:cBhvr>
                                        <p:cTn id="15" dur="500"/>
                                        <p:tgtEl>
                                          <p:spTgt spid="7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4"/>
                                        </p:tgtEl>
                                        <p:attrNameLst>
                                          <p:attrName>style.visibility</p:attrName>
                                        </p:attrNameLst>
                                      </p:cBhvr>
                                      <p:to>
                                        <p:strVal val="visible"/>
                                      </p:to>
                                    </p:set>
                                    <p:animEffect transition="in" filter="fade">
                                      <p:cBhvr>
                                        <p:cTn id="18" dur="500"/>
                                        <p:tgtEl>
                                          <p:spTgt spid="7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9"/>
                                        </p:tgtEl>
                                        <p:attrNameLst>
                                          <p:attrName>style.visibility</p:attrName>
                                        </p:attrNameLst>
                                      </p:cBhvr>
                                      <p:to>
                                        <p:strVal val="visible"/>
                                      </p:to>
                                    </p:set>
                                    <p:animEffect transition="in" filter="fade">
                                      <p:cBhvr>
                                        <p:cTn id="23" dur="500"/>
                                        <p:tgtEl>
                                          <p:spTgt spid="7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5"/>
                                        </p:tgtEl>
                                        <p:attrNameLst>
                                          <p:attrName>style.visibility</p:attrName>
                                        </p:attrNameLst>
                                      </p:cBhvr>
                                      <p:to>
                                        <p:strVal val="visible"/>
                                      </p:to>
                                    </p:set>
                                    <p:animEffect transition="in" filter="fade">
                                      <p:cBhvr>
                                        <p:cTn id="26" dur="500"/>
                                        <p:tgtEl>
                                          <p:spTgt spid="7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37"/>
                                        </p:tgtEl>
                                        <p:attrNameLst>
                                          <p:attrName>style.visibility</p:attrName>
                                        </p:attrNameLst>
                                      </p:cBhvr>
                                      <p:to>
                                        <p:strVal val="visible"/>
                                      </p:to>
                                    </p:set>
                                    <p:animEffect transition="in" filter="fade">
                                      <p:cBhvr>
                                        <p:cTn id="29" dur="5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 grpId="0" animBg="1"/>
      <p:bldP spid="734" grpId="0" animBg="1"/>
      <p:bldP spid="735" grpId="0" animBg="1"/>
      <p:bldP spid="736" grpId="0"/>
      <p:bldP spid="73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3"/>
        <p:cNvGrpSpPr/>
        <p:nvPr/>
      </p:nvGrpSpPr>
      <p:grpSpPr>
        <a:xfrm>
          <a:off x="0" y="0"/>
          <a:ext cx="0" cy="0"/>
          <a:chOff x="0" y="0"/>
          <a:chExt cx="0" cy="0"/>
        </a:xfrm>
      </p:grpSpPr>
      <p:sp>
        <p:nvSpPr>
          <p:cNvPr id="745" name="Google Shape;745;p58"/>
          <p:cNvSpPr txBox="1"/>
          <p:nvPr/>
        </p:nvSpPr>
        <p:spPr>
          <a:xfrm>
            <a:off x="762250" y="3877975"/>
            <a:ext cx="26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Btgraham-300  </a:t>
            </a:r>
            <a:endParaRPr i="1">
              <a:solidFill>
                <a:srgbClr val="F2F2F2"/>
              </a:solidFill>
            </a:endParaRPr>
          </a:p>
          <a:p>
            <a:pPr marL="0" lvl="0" indent="0" algn="l" rtl="0">
              <a:spcBef>
                <a:spcPts val="0"/>
              </a:spcBef>
              <a:spcAft>
                <a:spcPts val="0"/>
              </a:spcAft>
              <a:buNone/>
            </a:pPr>
            <a:r>
              <a:rPr lang="en" i="1">
                <a:solidFill>
                  <a:srgbClr val="F2F2F2"/>
                </a:solidFill>
              </a:rPr>
              <a:t>           Multi-Classes v1</a:t>
            </a:r>
            <a:endParaRPr i="1">
              <a:solidFill>
                <a:srgbClr val="F2F2F2"/>
              </a:solidFill>
            </a:endParaRPr>
          </a:p>
        </p:txBody>
      </p:sp>
      <p:sp>
        <p:nvSpPr>
          <p:cNvPr id="746" name="Google Shape;746;p58"/>
          <p:cNvSpPr txBox="1">
            <a:spLocks noGrp="1"/>
          </p:cNvSpPr>
          <p:nvPr>
            <p:ph type="title" idx="5"/>
          </p:nvPr>
        </p:nvSpPr>
        <p:spPr>
          <a:xfrm>
            <a:off x="3730225" y="6323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Multi-Classes</a:t>
            </a:r>
            <a:endParaRPr>
              <a:latin typeface="Arial"/>
              <a:ea typeface="Arial"/>
              <a:cs typeface="Arial"/>
              <a:sym typeface="Arial"/>
            </a:endParaRPr>
          </a:p>
        </p:txBody>
      </p:sp>
      <p:cxnSp>
        <p:nvCxnSpPr>
          <p:cNvPr id="747" name="Google Shape;747;p58"/>
          <p:cNvCxnSpPr/>
          <p:nvPr/>
        </p:nvCxnSpPr>
        <p:spPr>
          <a:xfrm>
            <a:off x="4144663" y="752350"/>
            <a:ext cx="710400" cy="0"/>
          </a:xfrm>
          <a:prstGeom prst="straightConnector1">
            <a:avLst/>
          </a:prstGeom>
          <a:noFill/>
          <a:ln w="19050" cap="flat" cmpd="sng">
            <a:solidFill>
              <a:schemeClr val="lt2"/>
            </a:solidFill>
            <a:prstDash val="solid"/>
            <a:round/>
            <a:headEnd type="oval" w="med" len="med"/>
            <a:tailEnd type="oval" w="med" len="med"/>
          </a:ln>
        </p:spPr>
      </p:cxnSp>
      <p:pic>
        <p:nvPicPr>
          <p:cNvPr id="748" name="Google Shape;748;p58"/>
          <p:cNvPicPr preferRelativeResize="0"/>
          <p:nvPr/>
        </p:nvPicPr>
        <p:blipFill>
          <a:blip r:embed="rId4">
            <a:alphaModFix/>
          </a:blip>
          <a:stretch>
            <a:fillRect/>
          </a:stretch>
        </p:blipFill>
        <p:spPr>
          <a:xfrm>
            <a:off x="66600" y="1024549"/>
            <a:ext cx="4474401" cy="2853425"/>
          </a:xfrm>
          <a:prstGeom prst="rect">
            <a:avLst/>
          </a:prstGeom>
          <a:noFill/>
          <a:ln>
            <a:noFill/>
          </a:ln>
        </p:spPr>
      </p:pic>
      <p:pic>
        <p:nvPicPr>
          <p:cNvPr id="749" name="Google Shape;749;p58"/>
          <p:cNvPicPr preferRelativeResize="0"/>
          <p:nvPr/>
        </p:nvPicPr>
        <p:blipFill>
          <a:blip r:embed="rId5">
            <a:alphaModFix/>
          </a:blip>
          <a:stretch>
            <a:fillRect/>
          </a:stretch>
        </p:blipFill>
        <p:spPr>
          <a:xfrm>
            <a:off x="4612425" y="1024489"/>
            <a:ext cx="4474399" cy="2853537"/>
          </a:xfrm>
          <a:prstGeom prst="rect">
            <a:avLst/>
          </a:prstGeom>
          <a:noFill/>
          <a:ln>
            <a:noFill/>
          </a:ln>
        </p:spPr>
      </p:pic>
      <p:sp>
        <p:nvSpPr>
          <p:cNvPr id="750" name="Google Shape;750;p58"/>
          <p:cNvSpPr txBox="1"/>
          <p:nvPr/>
        </p:nvSpPr>
        <p:spPr>
          <a:xfrm>
            <a:off x="5332900" y="3877975"/>
            <a:ext cx="26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Btgraham-300  </a:t>
            </a:r>
            <a:endParaRPr i="1">
              <a:solidFill>
                <a:srgbClr val="F2F2F2"/>
              </a:solidFill>
            </a:endParaRPr>
          </a:p>
          <a:p>
            <a:pPr marL="0" lvl="0" indent="0" algn="l" rtl="0">
              <a:spcBef>
                <a:spcPts val="0"/>
              </a:spcBef>
              <a:spcAft>
                <a:spcPts val="0"/>
              </a:spcAft>
              <a:buNone/>
            </a:pPr>
            <a:r>
              <a:rPr lang="en" i="1">
                <a:solidFill>
                  <a:srgbClr val="F2F2F2"/>
                </a:solidFill>
              </a:rPr>
              <a:t>           Multi-Classes v2</a:t>
            </a:r>
            <a:endParaRPr i="1">
              <a:solidFill>
                <a:srgbClr val="F2F2F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animEffect transition="in" filter="fade">
                                      <p:cBhvr>
                                        <p:cTn id="7" dur="500"/>
                                        <p:tgtEl>
                                          <p:spTgt spid="748"/>
                                        </p:tgtEl>
                                      </p:cBhvr>
                                    </p:animEffect>
                                  </p:childTnLst>
                                </p:cTn>
                              </p:par>
                              <p:par>
                                <p:cTn id="8" presetID="10" presetClass="entr" presetSubtype="0" fill="hold" nodeType="withEffect">
                                  <p:stCondLst>
                                    <p:cond delay="0"/>
                                  </p:stCondLst>
                                  <p:childTnLst>
                                    <p:set>
                                      <p:cBhvr>
                                        <p:cTn id="9" dur="1" fill="hold">
                                          <p:stCondLst>
                                            <p:cond delay="0"/>
                                          </p:stCondLst>
                                        </p:cTn>
                                        <p:tgtEl>
                                          <p:spTgt spid="749"/>
                                        </p:tgtEl>
                                        <p:attrNameLst>
                                          <p:attrName>style.visibility</p:attrName>
                                        </p:attrNameLst>
                                      </p:cBhvr>
                                      <p:to>
                                        <p:strVal val="visible"/>
                                      </p:to>
                                    </p:set>
                                    <p:animEffect transition="in" filter="fade">
                                      <p:cBhvr>
                                        <p:cTn id="10" dur="500"/>
                                        <p:tgtEl>
                                          <p:spTgt spid="7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5"/>
                                        </p:tgtEl>
                                        <p:attrNameLst>
                                          <p:attrName>style.visibility</p:attrName>
                                        </p:attrNameLst>
                                      </p:cBhvr>
                                      <p:to>
                                        <p:strVal val="visible"/>
                                      </p:to>
                                    </p:set>
                                    <p:animEffect transition="in" filter="fade">
                                      <p:cBhvr>
                                        <p:cTn id="13" dur="500"/>
                                        <p:tgtEl>
                                          <p:spTgt spid="7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0"/>
                                        </p:tgtEl>
                                        <p:attrNameLst>
                                          <p:attrName>style.visibility</p:attrName>
                                        </p:attrNameLst>
                                      </p:cBhvr>
                                      <p:to>
                                        <p:strVal val="visible"/>
                                      </p:to>
                                    </p:set>
                                    <p:animEffect transition="in" filter="fade">
                                      <p:cBhvr>
                                        <p:cTn id="16" dur="5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 grpId="0"/>
      <p:bldP spid="7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9"/>
          <p:cNvSpPr txBox="1">
            <a:spLocks noGrp="1"/>
          </p:cNvSpPr>
          <p:nvPr>
            <p:ph type="title" idx="5"/>
          </p:nvPr>
        </p:nvSpPr>
        <p:spPr>
          <a:xfrm>
            <a:off x="902125" y="63250"/>
            <a:ext cx="73116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Evaluate multi-classes model</a:t>
            </a:r>
            <a:endParaRPr>
              <a:latin typeface="Arial"/>
              <a:ea typeface="Arial"/>
              <a:cs typeface="Arial"/>
              <a:sym typeface="Arial"/>
            </a:endParaRPr>
          </a:p>
        </p:txBody>
      </p:sp>
      <p:graphicFrame>
        <p:nvGraphicFramePr>
          <p:cNvPr id="756" name="Google Shape;756;p59"/>
          <p:cNvGraphicFramePr/>
          <p:nvPr/>
        </p:nvGraphicFramePr>
        <p:xfrm>
          <a:off x="952500" y="2417625"/>
          <a:ext cx="7239000" cy="1371510"/>
        </p:xfrm>
        <a:graphic>
          <a:graphicData uri="http://schemas.openxmlformats.org/drawingml/2006/table">
            <a:tbl>
              <a:tblPr>
                <a:noFill/>
                <a:tableStyleId>{30415395-A75C-404F-A75B-FE907EB630FE}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800" b="1"/>
                        <a:t>Model</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Accuracy</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Kappa</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b="1"/>
                        <a:t>Multi-classes v1</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solidFill>
                      <a:srgbClr val="D7DFE5"/>
                    </a:solidFill>
                  </a:tcPr>
                </a:tc>
                <a:tc>
                  <a:txBody>
                    <a:bodyPr/>
                    <a:lstStyle/>
                    <a:p>
                      <a:pPr marL="0" lvl="0" indent="0" algn="ctr" rtl="0">
                        <a:spcBef>
                          <a:spcPts val="0"/>
                        </a:spcBef>
                        <a:spcAft>
                          <a:spcPts val="0"/>
                        </a:spcAft>
                        <a:buNone/>
                      </a:pPr>
                      <a:r>
                        <a:rPr lang="en" sz="1800" b="1"/>
                        <a:t>0.51</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t>0.24</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800" b="1"/>
                        <a:t>Multi-classes v2</a:t>
                      </a:r>
                      <a:endParaRPr sz="18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solidFill>
                      <a:srgbClr val="D7DFE5"/>
                    </a:solidFill>
                  </a:tcPr>
                </a:tc>
                <a:tc>
                  <a:txBody>
                    <a:bodyPr/>
                    <a:lstStyle/>
                    <a:p>
                      <a:pPr marL="0" lvl="0" indent="0" algn="ctr" rtl="0">
                        <a:spcBef>
                          <a:spcPts val="0"/>
                        </a:spcBef>
                        <a:spcAft>
                          <a:spcPts val="0"/>
                        </a:spcAft>
                        <a:buNone/>
                      </a:pPr>
                      <a:r>
                        <a:rPr lang="en" sz="1800" b="1"/>
                        <a:t>0.54</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t>0.24</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animEffect transition="in" filter="fade">
                                      <p:cBhvr>
                                        <p:cTn id="7" dur="500"/>
                                        <p:tgtEl>
                                          <p:spTgt spid="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0"/>
        <p:cNvGrpSpPr/>
        <p:nvPr/>
      </p:nvGrpSpPr>
      <p:grpSpPr>
        <a:xfrm>
          <a:off x="0" y="0"/>
          <a:ext cx="0" cy="0"/>
          <a:chOff x="0" y="0"/>
          <a:chExt cx="0" cy="0"/>
        </a:xfrm>
      </p:grpSpPr>
      <p:sp>
        <p:nvSpPr>
          <p:cNvPr id="761" name="Google Shape;761;p60"/>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grpSp>
        <p:nvGrpSpPr>
          <p:cNvPr id="762" name="Google Shape;762;p60"/>
          <p:cNvGrpSpPr/>
          <p:nvPr/>
        </p:nvGrpSpPr>
        <p:grpSpPr>
          <a:xfrm>
            <a:off x="1787528" y="3415337"/>
            <a:ext cx="2906172" cy="1444785"/>
            <a:chOff x="2492145" y="2881565"/>
            <a:chExt cx="607300" cy="502674"/>
          </a:xfrm>
        </p:grpSpPr>
        <p:grpSp>
          <p:nvGrpSpPr>
            <p:cNvPr id="763" name="Google Shape;763;p60"/>
            <p:cNvGrpSpPr/>
            <p:nvPr/>
          </p:nvGrpSpPr>
          <p:grpSpPr>
            <a:xfrm>
              <a:off x="2492145" y="2881565"/>
              <a:ext cx="607300" cy="229751"/>
              <a:chOff x="2492145" y="2881565"/>
              <a:chExt cx="607300" cy="229751"/>
            </a:xfrm>
          </p:grpSpPr>
          <p:sp>
            <p:nvSpPr>
              <p:cNvPr id="764" name="Google Shape;764;p60"/>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0"/>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0"/>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60"/>
            <p:cNvGrpSpPr/>
            <p:nvPr/>
          </p:nvGrpSpPr>
          <p:grpSpPr>
            <a:xfrm>
              <a:off x="2623672" y="3104611"/>
              <a:ext cx="362063" cy="279628"/>
              <a:chOff x="2623672" y="3104611"/>
              <a:chExt cx="362063" cy="279628"/>
            </a:xfrm>
          </p:grpSpPr>
          <p:sp>
            <p:nvSpPr>
              <p:cNvPr id="768" name="Google Shape;768;p60"/>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0"/>
              <p:cNvSpPr/>
              <p:nvPr/>
            </p:nvSpPr>
            <p:spPr>
              <a:xfrm>
                <a:off x="2623672" y="3202194"/>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EfficientNetB5</a:t>
                </a:r>
                <a:endParaRPr/>
              </a:p>
            </p:txBody>
          </p:sp>
        </p:grpSp>
      </p:grpSp>
      <p:sp>
        <p:nvSpPr>
          <p:cNvPr id="770" name="Google Shape;770;p60"/>
          <p:cNvSpPr txBox="1"/>
          <p:nvPr/>
        </p:nvSpPr>
        <p:spPr>
          <a:xfrm>
            <a:off x="1745650" y="3512150"/>
            <a:ext cx="307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Binary-Classes Model</a:t>
            </a:r>
            <a:endParaRPr>
              <a:latin typeface="Fira Sans Condensed Light"/>
              <a:ea typeface="Fira Sans Condensed Light"/>
              <a:cs typeface="Fira Sans Condensed Light"/>
              <a:sym typeface="Fira Sans Condensed Light"/>
            </a:endParaRPr>
          </a:p>
        </p:txBody>
      </p:sp>
      <p:cxnSp>
        <p:nvCxnSpPr>
          <p:cNvPr id="771" name="Google Shape;771;p60"/>
          <p:cNvCxnSpPr>
            <a:stCxn id="772" idx="2"/>
            <a:endCxn id="770" idx="0"/>
          </p:cNvCxnSpPr>
          <p:nvPr/>
        </p:nvCxnSpPr>
        <p:spPr>
          <a:xfrm flipH="1">
            <a:off x="3283900" y="2420150"/>
            <a:ext cx="1456200" cy="1092000"/>
          </a:xfrm>
          <a:prstGeom prst="straightConnector1">
            <a:avLst/>
          </a:prstGeom>
          <a:noFill/>
          <a:ln w="19050" cap="flat" cmpd="sng">
            <a:solidFill>
              <a:srgbClr val="9E9E9E"/>
            </a:solidFill>
            <a:prstDash val="solid"/>
            <a:round/>
            <a:headEnd type="none" w="med" len="med"/>
            <a:tailEnd type="triangle" w="med" len="med"/>
          </a:ln>
        </p:spPr>
      </p:cxnSp>
      <p:grpSp>
        <p:nvGrpSpPr>
          <p:cNvPr id="773" name="Google Shape;773;p60"/>
          <p:cNvGrpSpPr/>
          <p:nvPr/>
        </p:nvGrpSpPr>
        <p:grpSpPr>
          <a:xfrm>
            <a:off x="3283924" y="1021650"/>
            <a:ext cx="2906172" cy="1502393"/>
            <a:chOff x="1211674" y="2560475"/>
            <a:chExt cx="2906172" cy="1502393"/>
          </a:xfrm>
        </p:grpSpPr>
        <p:grpSp>
          <p:nvGrpSpPr>
            <p:cNvPr id="774" name="Google Shape;774;p60"/>
            <p:cNvGrpSpPr/>
            <p:nvPr/>
          </p:nvGrpSpPr>
          <p:grpSpPr>
            <a:xfrm>
              <a:off x="1211674" y="2560475"/>
              <a:ext cx="2906172" cy="1502393"/>
              <a:chOff x="2492145" y="2595738"/>
              <a:chExt cx="607300" cy="515578"/>
            </a:xfrm>
          </p:grpSpPr>
          <p:grpSp>
            <p:nvGrpSpPr>
              <p:cNvPr id="775" name="Google Shape;775;p60"/>
              <p:cNvGrpSpPr/>
              <p:nvPr/>
            </p:nvGrpSpPr>
            <p:grpSpPr>
              <a:xfrm>
                <a:off x="2492145" y="2881565"/>
                <a:ext cx="607300" cy="229751"/>
                <a:chOff x="2492145" y="2881565"/>
                <a:chExt cx="607300" cy="229751"/>
              </a:xfrm>
            </p:grpSpPr>
            <p:sp>
              <p:nvSpPr>
                <p:cNvPr id="776" name="Google Shape;776;p60"/>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0"/>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0"/>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60"/>
              <p:cNvGrpSpPr/>
              <p:nvPr/>
            </p:nvGrpSpPr>
            <p:grpSpPr>
              <a:xfrm>
                <a:off x="2626254" y="2595738"/>
                <a:ext cx="340381" cy="290280"/>
                <a:chOff x="2626254" y="2595738"/>
                <a:chExt cx="340381" cy="290280"/>
              </a:xfrm>
            </p:grpSpPr>
            <p:sp>
              <p:nvSpPr>
                <p:cNvPr id="780" name="Google Shape;780;p60"/>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0"/>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rPr>
                    <a:t>Btgraham-300 </a:t>
                  </a:r>
                  <a:endParaRPr sz="1600"/>
                </a:p>
              </p:txBody>
            </p:sp>
          </p:grpSp>
        </p:grpSp>
        <p:sp>
          <p:nvSpPr>
            <p:cNvPr id="772" name="Google Shape;772;p60"/>
            <p:cNvSpPr txBox="1"/>
            <p:nvPr/>
          </p:nvSpPr>
          <p:spPr>
            <a:xfrm>
              <a:off x="1605850" y="3497275"/>
              <a:ext cx="212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Re-Class</a:t>
              </a:r>
              <a:endParaRPr sz="1800">
                <a:solidFill>
                  <a:schemeClr val="lt2"/>
                </a:solidFill>
              </a:endParaRPr>
            </a:p>
          </p:txBody>
        </p:sp>
      </p:grpSp>
      <p:grpSp>
        <p:nvGrpSpPr>
          <p:cNvPr id="782" name="Google Shape;782;p60"/>
          <p:cNvGrpSpPr/>
          <p:nvPr/>
        </p:nvGrpSpPr>
        <p:grpSpPr>
          <a:xfrm>
            <a:off x="4942278" y="3415324"/>
            <a:ext cx="2906172" cy="1444785"/>
            <a:chOff x="2492145" y="2881565"/>
            <a:chExt cx="607300" cy="502674"/>
          </a:xfrm>
        </p:grpSpPr>
        <p:grpSp>
          <p:nvGrpSpPr>
            <p:cNvPr id="783" name="Google Shape;783;p60"/>
            <p:cNvGrpSpPr/>
            <p:nvPr/>
          </p:nvGrpSpPr>
          <p:grpSpPr>
            <a:xfrm>
              <a:off x="2492145" y="2881565"/>
              <a:ext cx="607300" cy="229751"/>
              <a:chOff x="2492145" y="2881565"/>
              <a:chExt cx="607300" cy="229751"/>
            </a:xfrm>
          </p:grpSpPr>
          <p:sp>
            <p:nvSpPr>
              <p:cNvPr id="784" name="Google Shape;784;p60"/>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0"/>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0"/>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60"/>
            <p:cNvGrpSpPr/>
            <p:nvPr/>
          </p:nvGrpSpPr>
          <p:grpSpPr>
            <a:xfrm>
              <a:off x="2623672" y="3104611"/>
              <a:ext cx="362063" cy="279628"/>
              <a:chOff x="2623672" y="3104611"/>
              <a:chExt cx="362063" cy="279628"/>
            </a:xfrm>
          </p:grpSpPr>
          <p:sp>
            <p:nvSpPr>
              <p:cNvPr id="788" name="Google Shape;788;p60"/>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0"/>
              <p:cNvSpPr/>
              <p:nvPr/>
            </p:nvSpPr>
            <p:spPr>
              <a:xfrm>
                <a:off x="2623672" y="3202194"/>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EfficientNetB5</a:t>
                </a:r>
                <a:endParaRPr/>
              </a:p>
            </p:txBody>
          </p:sp>
        </p:grpSp>
      </p:grpSp>
      <p:sp>
        <p:nvSpPr>
          <p:cNvPr id="790" name="Google Shape;790;p60"/>
          <p:cNvSpPr txBox="1"/>
          <p:nvPr/>
        </p:nvSpPr>
        <p:spPr>
          <a:xfrm>
            <a:off x="4900400" y="3512138"/>
            <a:ext cx="307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Four-Classes Model</a:t>
            </a:r>
            <a:endParaRPr>
              <a:latin typeface="Fira Sans Condensed Light"/>
              <a:ea typeface="Fira Sans Condensed Light"/>
              <a:cs typeface="Fira Sans Condensed Light"/>
              <a:sym typeface="Fira Sans Condensed Light"/>
            </a:endParaRPr>
          </a:p>
        </p:txBody>
      </p:sp>
      <p:cxnSp>
        <p:nvCxnSpPr>
          <p:cNvPr id="791" name="Google Shape;791;p60"/>
          <p:cNvCxnSpPr>
            <a:stCxn id="772" idx="2"/>
            <a:endCxn id="790" idx="0"/>
          </p:cNvCxnSpPr>
          <p:nvPr/>
        </p:nvCxnSpPr>
        <p:spPr>
          <a:xfrm>
            <a:off x="4740100" y="2420150"/>
            <a:ext cx="1698600" cy="1092000"/>
          </a:xfrm>
          <a:prstGeom prst="straightConnector1">
            <a:avLst/>
          </a:prstGeom>
          <a:noFill/>
          <a:ln w="19050" cap="flat" cmpd="sng">
            <a:solidFill>
              <a:srgbClr val="9E9E9E"/>
            </a:solidFill>
            <a:prstDash val="solid"/>
            <a:round/>
            <a:headEnd type="none" w="med" len="med"/>
            <a:tailEnd type="triangle" w="med" len="med"/>
          </a:ln>
        </p:spPr>
      </p:cxnSp>
      <p:sp>
        <p:nvSpPr>
          <p:cNvPr id="792" name="Google Shape;792;p60"/>
          <p:cNvSpPr txBox="1">
            <a:spLocks noGrp="1"/>
          </p:cNvSpPr>
          <p:nvPr>
            <p:ph type="title" idx="5"/>
          </p:nvPr>
        </p:nvSpPr>
        <p:spPr>
          <a:xfrm>
            <a:off x="-194628" y="2449375"/>
            <a:ext cx="18525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Imbalance</a:t>
            </a: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Multi-Model</a:t>
            </a:r>
            <a:endParaRPr>
              <a:latin typeface="Arial"/>
              <a:ea typeface="Arial"/>
              <a:cs typeface="Arial"/>
              <a:sym typeface="Arial"/>
            </a:endParaRPr>
          </a:p>
        </p:txBody>
      </p:sp>
      <p:cxnSp>
        <p:nvCxnSpPr>
          <p:cNvPr id="793" name="Google Shape;793;p60"/>
          <p:cNvCxnSpPr/>
          <p:nvPr/>
        </p:nvCxnSpPr>
        <p:spPr>
          <a:xfrm rot="10800000">
            <a:off x="1445062" y="2589625"/>
            <a:ext cx="0" cy="408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2"/>
                                        </p:tgtEl>
                                        <p:attrNameLst>
                                          <p:attrName>style.visibility</p:attrName>
                                        </p:attrNameLst>
                                      </p:cBhvr>
                                      <p:to>
                                        <p:strVal val="visible"/>
                                      </p:to>
                                    </p:set>
                                    <p:animEffect transition="in" filter="fade">
                                      <p:cBhvr>
                                        <p:cTn id="7" dur="500"/>
                                        <p:tgtEl>
                                          <p:spTgt spid="7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0"/>
                                        </p:tgtEl>
                                        <p:attrNameLst>
                                          <p:attrName>style.visibility</p:attrName>
                                        </p:attrNameLst>
                                      </p:cBhvr>
                                      <p:to>
                                        <p:strVal val="visible"/>
                                      </p:to>
                                    </p:set>
                                    <p:animEffect transition="in" filter="fade">
                                      <p:cBhvr>
                                        <p:cTn id="10" dur="500"/>
                                        <p:tgtEl>
                                          <p:spTgt spid="770"/>
                                        </p:tgtEl>
                                      </p:cBhvr>
                                    </p:animEffect>
                                  </p:childTnLst>
                                </p:cTn>
                              </p:par>
                              <p:par>
                                <p:cTn id="11" presetID="10" presetClass="entr" presetSubtype="0" fill="hold" nodeType="withEffect">
                                  <p:stCondLst>
                                    <p:cond delay="0"/>
                                  </p:stCondLst>
                                  <p:childTnLst>
                                    <p:set>
                                      <p:cBhvr>
                                        <p:cTn id="12" dur="1" fill="hold">
                                          <p:stCondLst>
                                            <p:cond delay="0"/>
                                          </p:stCondLst>
                                        </p:cTn>
                                        <p:tgtEl>
                                          <p:spTgt spid="771"/>
                                        </p:tgtEl>
                                        <p:attrNameLst>
                                          <p:attrName>style.visibility</p:attrName>
                                        </p:attrNameLst>
                                      </p:cBhvr>
                                      <p:to>
                                        <p:strVal val="visible"/>
                                      </p:to>
                                    </p:set>
                                    <p:animEffect transition="in" filter="fade">
                                      <p:cBhvr>
                                        <p:cTn id="13" dur="500"/>
                                        <p:tgtEl>
                                          <p:spTgt spid="771"/>
                                        </p:tgtEl>
                                      </p:cBhvr>
                                    </p:animEffect>
                                  </p:childTnLst>
                                </p:cTn>
                              </p:par>
                              <p:par>
                                <p:cTn id="14" presetID="10" presetClass="entr" presetSubtype="0" fill="hold" nodeType="withEffect">
                                  <p:stCondLst>
                                    <p:cond delay="0"/>
                                  </p:stCondLst>
                                  <p:childTnLst>
                                    <p:set>
                                      <p:cBhvr>
                                        <p:cTn id="15" dur="1" fill="hold">
                                          <p:stCondLst>
                                            <p:cond delay="0"/>
                                          </p:stCondLst>
                                        </p:cTn>
                                        <p:tgtEl>
                                          <p:spTgt spid="773"/>
                                        </p:tgtEl>
                                        <p:attrNameLst>
                                          <p:attrName>style.visibility</p:attrName>
                                        </p:attrNameLst>
                                      </p:cBhvr>
                                      <p:to>
                                        <p:strVal val="visible"/>
                                      </p:to>
                                    </p:set>
                                    <p:animEffect transition="in" filter="fade">
                                      <p:cBhvr>
                                        <p:cTn id="16" dur="500"/>
                                        <p:tgtEl>
                                          <p:spTgt spid="773"/>
                                        </p:tgtEl>
                                      </p:cBhvr>
                                    </p:animEffect>
                                  </p:childTnLst>
                                </p:cTn>
                              </p:par>
                              <p:par>
                                <p:cTn id="17" presetID="10" presetClass="entr" presetSubtype="0" fill="hold" nodeType="withEffect">
                                  <p:stCondLst>
                                    <p:cond delay="0"/>
                                  </p:stCondLst>
                                  <p:childTnLst>
                                    <p:set>
                                      <p:cBhvr>
                                        <p:cTn id="18" dur="1" fill="hold">
                                          <p:stCondLst>
                                            <p:cond delay="0"/>
                                          </p:stCondLst>
                                        </p:cTn>
                                        <p:tgtEl>
                                          <p:spTgt spid="782"/>
                                        </p:tgtEl>
                                        <p:attrNameLst>
                                          <p:attrName>style.visibility</p:attrName>
                                        </p:attrNameLst>
                                      </p:cBhvr>
                                      <p:to>
                                        <p:strVal val="visible"/>
                                      </p:to>
                                    </p:set>
                                    <p:animEffect transition="in" filter="fade">
                                      <p:cBhvr>
                                        <p:cTn id="19" dur="500"/>
                                        <p:tgtEl>
                                          <p:spTgt spid="7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0"/>
                                        </p:tgtEl>
                                        <p:attrNameLst>
                                          <p:attrName>style.visibility</p:attrName>
                                        </p:attrNameLst>
                                      </p:cBhvr>
                                      <p:to>
                                        <p:strVal val="visible"/>
                                      </p:to>
                                    </p:set>
                                    <p:animEffect transition="in" filter="fade">
                                      <p:cBhvr>
                                        <p:cTn id="22" dur="500"/>
                                        <p:tgtEl>
                                          <p:spTgt spid="790"/>
                                        </p:tgtEl>
                                      </p:cBhvr>
                                    </p:animEffect>
                                  </p:childTnLst>
                                </p:cTn>
                              </p:par>
                              <p:par>
                                <p:cTn id="23" presetID="10" presetClass="entr" presetSubtype="0" fill="hold" nodeType="withEffect">
                                  <p:stCondLst>
                                    <p:cond delay="0"/>
                                  </p:stCondLst>
                                  <p:childTnLst>
                                    <p:set>
                                      <p:cBhvr>
                                        <p:cTn id="24" dur="1" fill="hold">
                                          <p:stCondLst>
                                            <p:cond delay="0"/>
                                          </p:stCondLst>
                                        </p:cTn>
                                        <p:tgtEl>
                                          <p:spTgt spid="791"/>
                                        </p:tgtEl>
                                        <p:attrNameLst>
                                          <p:attrName>style.visibility</p:attrName>
                                        </p:attrNameLst>
                                      </p:cBhvr>
                                      <p:to>
                                        <p:strVal val="visible"/>
                                      </p:to>
                                    </p:set>
                                    <p:animEffect transition="in" filter="fade">
                                      <p:cBhvr>
                                        <p:cTn id="25" dur="5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0"/>
      <p:bldP spid="79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7"/>
        <p:cNvGrpSpPr/>
        <p:nvPr/>
      </p:nvGrpSpPr>
      <p:grpSpPr>
        <a:xfrm>
          <a:off x="0" y="0"/>
          <a:ext cx="0" cy="0"/>
          <a:chOff x="0" y="0"/>
          <a:chExt cx="0" cy="0"/>
        </a:xfrm>
      </p:grpSpPr>
      <p:sp>
        <p:nvSpPr>
          <p:cNvPr id="798" name="Google Shape;798;p61"/>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799" name="Google Shape;799;p61"/>
          <p:cNvSpPr txBox="1">
            <a:spLocks noGrp="1"/>
          </p:cNvSpPr>
          <p:nvPr>
            <p:ph type="title" idx="5"/>
          </p:nvPr>
        </p:nvSpPr>
        <p:spPr>
          <a:xfrm>
            <a:off x="-194628" y="2449375"/>
            <a:ext cx="18525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Imbalance</a:t>
            </a: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Multi-Model</a:t>
            </a:r>
            <a:endParaRPr>
              <a:latin typeface="Arial"/>
              <a:ea typeface="Arial"/>
              <a:cs typeface="Arial"/>
              <a:sym typeface="Arial"/>
            </a:endParaRPr>
          </a:p>
        </p:txBody>
      </p:sp>
      <p:cxnSp>
        <p:nvCxnSpPr>
          <p:cNvPr id="800" name="Google Shape;800;p61"/>
          <p:cNvCxnSpPr/>
          <p:nvPr/>
        </p:nvCxnSpPr>
        <p:spPr>
          <a:xfrm rot="10800000">
            <a:off x="1445062" y="2589625"/>
            <a:ext cx="0" cy="408600"/>
          </a:xfrm>
          <a:prstGeom prst="straightConnector1">
            <a:avLst/>
          </a:prstGeom>
          <a:noFill/>
          <a:ln w="19050" cap="flat" cmpd="sng">
            <a:solidFill>
              <a:schemeClr val="lt2"/>
            </a:solidFill>
            <a:prstDash val="solid"/>
            <a:round/>
            <a:headEnd type="oval" w="med" len="med"/>
            <a:tailEnd type="oval" w="med" len="med"/>
          </a:ln>
        </p:spPr>
      </p:cxnSp>
      <p:pic>
        <p:nvPicPr>
          <p:cNvPr id="801" name="Google Shape;801;p61"/>
          <p:cNvPicPr preferRelativeResize="0"/>
          <p:nvPr/>
        </p:nvPicPr>
        <p:blipFill>
          <a:blip r:embed="rId4">
            <a:alphaModFix/>
          </a:blip>
          <a:stretch>
            <a:fillRect/>
          </a:stretch>
        </p:blipFill>
        <p:spPr>
          <a:xfrm>
            <a:off x="1657872" y="888775"/>
            <a:ext cx="7181328" cy="3810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1"/>
                                        </p:tgtEl>
                                        <p:attrNameLst>
                                          <p:attrName>style.visibility</p:attrName>
                                        </p:attrNameLst>
                                      </p:cBhvr>
                                      <p:to>
                                        <p:strVal val="visible"/>
                                      </p:to>
                                    </p:set>
                                    <p:animEffect transition="in" filter="fade">
                                      <p:cBhvr>
                                        <p:cTn id="7" dur="5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5"/>
        <p:cNvGrpSpPr/>
        <p:nvPr/>
      </p:nvGrpSpPr>
      <p:grpSpPr>
        <a:xfrm>
          <a:off x="0" y="0"/>
          <a:ext cx="0" cy="0"/>
          <a:chOff x="0" y="0"/>
          <a:chExt cx="0" cy="0"/>
        </a:xfrm>
      </p:grpSpPr>
      <p:sp>
        <p:nvSpPr>
          <p:cNvPr id="806" name="Google Shape;806;p62"/>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cxnSp>
        <p:nvCxnSpPr>
          <p:cNvPr id="807" name="Google Shape;807;p62"/>
          <p:cNvCxnSpPr/>
          <p:nvPr/>
        </p:nvCxnSpPr>
        <p:spPr>
          <a:xfrm rot="10800000">
            <a:off x="2069962" y="2574825"/>
            <a:ext cx="0" cy="408600"/>
          </a:xfrm>
          <a:prstGeom prst="straightConnector1">
            <a:avLst/>
          </a:prstGeom>
          <a:noFill/>
          <a:ln w="19050" cap="flat" cmpd="sng">
            <a:solidFill>
              <a:schemeClr val="lt2"/>
            </a:solidFill>
            <a:prstDash val="solid"/>
            <a:round/>
            <a:headEnd type="oval" w="med" len="med"/>
            <a:tailEnd type="oval" w="med" len="med"/>
          </a:ln>
        </p:spPr>
      </p:cxnSp>
      <p:sp>
        <p:nvSpPr>
          <p:cNvPr id="808" name="Google Shape;808;p62"/>
          <p:cNvSpPr txBox="1">
            <a:spLocks noGrp="1"/>
          </p:cNvSpPr>
          <p:nvPr>
            <p:ph type="title" idx="5"/>
          </p:nvPr>
        </p:nvSpPr>
        <p:spPr>
          <a:xfrm>
            <a:off x="81350" y="2492775"/>
            <a:ext cx="20724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rial"/>
                <a:ea typeface="Arial"/>
                <a:cs typeface="Arial"/>
                <a:sym typeface="Arial"/>
              </a:rPr>
              <a:t>Chọn lại ngưỡng </a:t>
            </a:r>
            <a:endParaRPr>
              <a:latin typeface="Arial"/>
              <a:ea typeface="Arial"/>
              <a:cs typeface="Arial"/>
              <a:sym typeface="Arial"/>
            </a:endParaRPr>
          </a:p>
          <a:p>
            <a:pPr marL="0" lvl="0" indent="0" algn="l" rtl="0">
              <a:spcBef>
                <a:spcPts val="0"/>
              </a:spcBef>
              <a:spcAft>
                <a:spcPts val="0"/>
              </a:spcAft>
              <a:buNone/>
            </a:pPr>
            <a:r>
              <a:rPr lang="en">
                <a:latin typeface="Arial"/>
                <a:ea typeface="Arial"/>
                <a:cs typeface="Arial"/>
                <a:sym typeface="Arial"/>
              </a:rPr>
              <a:t>       đánh giá</a:t>
            </a:r>
            <a:endParaRPr>
              <a:latin typeface="Arial"/>
              <a:ea typeface="Arial"/>
              <a:cs typeface="Arial"/>
              <a:sym typeface="Arial"/>
            </a:endParaRPr>
          </a:p>
        </p:txBody>
      </p:sp>
      <p:sp>
        <p:nvSpPr>
          <p:cNvPr id="809" name="Google Shape;809;p62"/>
          <p:cNvSpPr txBox="1"/>
          <p:nvPr/>
        </p:nvSpPr>
        <p:spPr>
          <a:xfrm>
            <a:off x="2708675" y="2579025"/>
            <a:ext cx="16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rPr>
              <a:t>[ 0.5656  0.4344 ]</a:t>
            </a:r>
            <a:endParaRPr>
              <a:solidFill>
                <a:schemeClr val="lt2"/>
              </a:solidFill>
            </a:endParaRPr>
          </a:p>
        </p:txBody>
      </p:sp>
      <p:sp>
        <p:nvSpPr>
          <p:cNvPr id="810" name="Google Shape;810;p62"/>
          <p:cNvSpPr txBox="1"/>
          <p:nvPr/>
        </p:nvSpPr>
        <p:spPr>
          <a:xfrm>
            <a:off x="5439525" y="1887175"/>
            <a:ext cx="18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0   :   Threshold = 0.5 </a:t>
            </a:r>
            <a:endParaRPr>
              <a:solidFill>
                <a:srgbClr val="FFFFFF"/>
              </a:solidFill>
            </a:endParaRPr>
          </a:p>
        </p:txBody>
      </p:sp>
      <p:cxnSp>
        <p:nvCxnSpPr>
          <p:cNvPr id="811" name="Google Shape;811;p62"/>
          <p:cNvCxnSpPr>
            <a:stCxn id="809" idx="3"/>
            <a:endCxn id="810" idx="1"/>
          </p:cNvCxnSpPr>
          <p:nvPr/>
        </p:nvCxnSpPr>
        <p:spPr>
          <a:xfrm rot="10800000" flipH="1">
            <a:off x="4336775" y="2087325"/>
            <a:ext cx="1102800" cy="691800"/>
          </a:xfrm>
          <a:prstGeom prst="straightConnector1">
            <a:avLst/>
          </a:prstGeom>
          <a:noFill/>
          <a:ln w="9525" cap="flat" cmpd="sng">
            <a:solidFill>
              <a:srgbClr val="FFFFFF"/>
            </a:solidFill>
            <a:prstDash val="solid"/>
            <a:round/>
            <a:headEnd type="none" w="med" len="med"/>
            <a:tailEnd type="triangle" w="med" len="med"/>
          </a:ln>
        </p:spPr>
      </p:cxnSp>
      <p:cxnSp>
        <p:nvCxnSpPr>
          <p:cNvPr id="812" name="Google Shape;812;p62"/>
          <p:cNvCxnSpPr>
            <a:stCxn id="809" idx="3"/>
            <a:endCxn id="813" idx="1"/>
          </p:cNvCxnSpPr>
          <p:nvPr/>
        </p:nvCxnSpPr>
        <p:spPr>
          <a:xfrm>
            <a:off x="4336775" y="2779125"/>
            <a:ext cx="1102800" cy="824100"/>
          </a:xfrm>
          <a:prstGeom prst="straightConnector1">
            <a:avLst/>
          </a:prstGeom>
          <a:noFill/>
          <a:ln w="9525" cap="flat" cmpd="sng">
            <a:solidFill>
              <a:srgbClr val="FFFFFF"/>
            </a:solidFill>
            <a:prstDash val="solid"/>
            <a:round/>
            <a:headEnd type="none" w="med" len="med"/>
            <a:tailEnd type="triangle" w="med" len="med"/>
          </a:ln>
        </p:spPr>
      </p:cxnSp>
      <p:sp>
        <p:nvSpPr>
          <p:cNvPr id="814" name="Google Shape;814;p62"/>
          <p:cNvSpPr txBox="1"/>
          <p:nvPr/>
        </p:nvSpPr>
        <p:spPr>
          <a:xfrm>
            <a:off x="5439525" y="3453125"/>
            <a:ext cx="18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1   :   Threshold = 0.4 </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9"/>
                                        </p:tgtEl>
                                        <p:attrNameLst>
                                          <p:attrName>style.visibility</p:attrName>
                                        </p:attrNameLst>
                                      </p:cBhvr>
                                      <p:to>
                                        <p:strVal val="visible"/>
                                      </p:to>
                                    </p:set>
                                    <p:animEffect transition="in" filter="fade">
                                      <p:cBhvr>
                                        <p:cTn id="7" dur="500"/>
                                        <p:tgtEl>
                                          <p:spTgt spid="8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1"/>
                                        </p:tgtEl>
                                        <p:attrNameLst>
                                          <p:attrName>style.visibility</p:attrName>
                                        </p:attrNameLst>
                                      </p:cBhvr>
                                      <p:to>
                                        <p:strVal val="visible"/>
                                      </p:to>
                                    </p:set>
                                    <p:animEffect transition="in" filter="fade">
                                      <p:cBhvr>
                                        <p:cTn id="12" dur="500"/>
                                        <p:tgtEl>
                                          <p:spTgt spid="8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500"/>
                                        <p:tgtEl>
                                          <p:spTgt spid="8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2"/>
                                        </p:tgtEl>
                                        <p:attrNameLst>
                                          <p:attrName>style.visibility</p:attrName>
                                        </p:attrNameLst>
                                      </p:cBhvr>
                                      <p:to>
                                        <p:strVal val="visible"/>
                                      </p:to>
                                    </p:set>
                                    <p:animEffect transition="in" filter="fade">
                                      <p:cBhvr>
                                        <p:cTn id="20" dur="500"/>
                                        <p:tgtEl>
                                          <p:spTgt spid="8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14"/>
                                        </p:tgtEl>
                                        <p:attrNameLst>
                                          <p:attrName>style.visibility</p:attrName>
                                        </p:attrNameLst>
                                      </p:cBhvr>
                                      <p:to>
                                        <p:strVal val="visible"/>
                                      </p:to>
                                    </p:set>
                                    <p:animEffect transition="in" filter="fade">
                                      <p:cBhvr>
                                        <p:cTn id="23" dur="500"/>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 grpId="0"/>
      <p:bldP spid="810" grpId="0"/>
      <p:bldP spid="81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20" name="Google Shape;820;p63"/>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0.3</a:t>
            </a:r>
            <a:endParaRPr i="1"/>
          </a:p>
        </p:txBody>
      </p:sp>
      <p:sp>
        <p:nvSpPr>
          <p:cNvPr id="821" name="Google Shape;821;p63"/>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0.4</a:t>
            </a:r>
            <a:endParaRPr i="1"/>
          </a:p>
        </p:txBody>
      </p:sp>
      <p:sp>
        <p:nvSpPr>
          <p:cNvPr id="822" name="Google Shape;822;p63"/>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0.5</a:t>
            </a:r>
            <a:endParaRPr i="1"/>
          </a:p>
        </p:txBody>
      </p:sp>
      <p:sp>
        <p:nvSpPr>
          <p:cNvPr id="823" name="Google Shape;823;p63"/>
          <p:cNvSpPr txBox="1">
            <a:spLocks noGrp="1"/>
          </p:cNvSpPr>
          <p:nvPr>
            <p:ph type="title" idx="5"/>
          </p:nvPr>
        </p:nvSpPr>
        <p:spPr>
          <a:xfrm>
            <a:off x="3802350" y="74558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Balance </a:t>
            </a: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data</a:t>
            </a:r>
            <a:endParaRPr>
              <a:latin typeface="Arial"/>
              <a:ea typeface="Arial"/>
              <a:cs typeface="Arial"/>
              <a:sym typeface="Arial"/>
            </a:endParaRPr>
          </a:p>
        </p:txBody>
      </p:sp>
      <p:cxnSp>
        <p:nvCxnSpPr>
          <p:cNvPr id="824" name="Google Shape;824;p63"/>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825" name="Google Shape;825;p63"/>
          <p:cNvPicPr preferRelativeResize="0"/>
          <p:nvPr/>
        </p:nvPicPr>
        <p:blipFill>
          <a:blip r:embed="rId4">
            <a:alphaModFix/>
          </a:blip>
          <a:stretch>
            <a:fillRect/>
          </a:stretch>
        </p:blipFill>
        <p:spPr>
          <a:xfrm>
            <a:off x="0" y="55225"/>
            <a:ext cx="3843826" cy="2450801"/>
          </a:xfrm>
          <a:prstGeom prst="rect">
            <a:avLst/>
          </a:prstGeom>
          <a:noFill/>
          <a:ln>
            <a:noFill/>
          </a:ln>
        </p:spPr>
      </p:pic>
      <p:pic>
        <p:nvPicPr>
          <p:cNvPr id="826" name="Google Shape;826;p63"/>
          <p:cNvPicPr preferRelativeResize="0"/>
          <p:nvPr/>
        </p:nvPicPr>
        <p:blipFill>
          <a:blip r:embed="rId5">
            <a:alphaModFix/>
          </a:blip>
          <a:stretch>
            <a:fillRect/>
          </a:stretch>
        </p:blipFill>
        <p:spPr>
          <a:xfrm>
            <a:off x="5225500" y="56825"/>
            <a:ext cx="3827876" cy="2447610"/>
          </a:xfrm>
          <a:prstGeom prst="rect">
            <a:avLst/>
          </a:prstGeom>
          <a:noFill/>
          <a:ln>
            <a:noFill/>
          </a:ln>
        </p:spPr>
      </p:pic>
      <p:pic>
        <p:nvPicPr>
          <p:cNvPr id="827" name="Google Shape;827;p63"/>
          <p:cNvPicPr preferRelativeResize="0"/>
          <p:nvPr/>
        </p:nvPicPr>
        <p:blipFill>
          <a:blip r:embed="rId6">
            <a:alphaModFix/>
          </a:blip>
          <a:stretch>
            <a:fillRect/>
          </a:stretch>
        </p:blipFill>
        <p:spPr>
          <a:xfrm>
            <a:off x="2607175" y="2601700"/>
            <a:ext cx="3827876" cy="24408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500"/>
                                        <p:tgtEl>
                                          <p:spTgt spid="8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2"/>
                                        </p:tgtEl>
                                        <p:attrNameLst>
                                          <p:attrName>style.visibility</p:attrName>
                                        </p:attrNameLst>
                                      </p:cBhvr>
                                      <p:to>
                                        <p:strVal val="visible"/>
                                      </p:to>
                                    </p:set>
                                    <p:animEffect transition="in" filter="fade">
                                      <p:cBhvr>
                                        <p:cTn id="10" dur="500"/>
                                        <p:tgtEl>
                                          <p:spTgt spid="822"/>
                                        </p:tgtEl>
                                      </p:cBhvr>
                                    </p:animEffect>
                                  </p:childTnLst>
                                </p:cTn>
                              </p:par>
                              <p:par>
                                <p:cTn id="11" presetID="10" presetClass="entr" presetSubtype="0" fill="hold" nodeType="withEffect">
                                  <p:stCondLst>
                                    <p:cond delay="0"/>
                                  </p:stCondLst>
                                  <p:childTnLst>
                                    <p:set>
                                      <p:cBhvr>
                                        <p:cTn id="12" dur="1" fill="hold">
                                          <p:stCondLst>
                                            <p:cond delay="0"/>
                                          </p:stCondLst>
                                        </p:cTn>
                                        <p:tgtEl>
                                          <p:spTgt spid="827"/>
                                        </p:tgtEl>
                                        <p:attrNameLst>
                                          <p:attrName>style.visibility</p:attrName>
                                        </p:attrNameLst>
                                      </p:cBhvr>
                                      <p:to>
                                        <p:strVal val="visible"/>
                                      </p:to>
                                    </p:set>
                                    <p:animEffect transition="in" filter="fade">
                                      <p:cBhvr>
                                        <p:cTn id="13" dur="500"/>
                                        <p:tgtEl>
                                          <p:spTgt spid="8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0"/>
                                        </p:tgtEl>
                                        <p:attrNameLst>
                                          <p:attrName>style.visibility</p:attrName>
                                        </p:attrNameLst>
                                      </p:cBhvr>
                                      <p:to>
                                        <p:strVal val="visible"/>
                                      </p:to>
                                    </p:set>
                                    <p:animEffect transition="in" filter="fade">
                                      <p:cBhvr>
                                        <p:cTn id="16" dur="500"/>
                                        <p:tgtEl>
                                          <p:spTgt spid="8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1"/>
                                        </p:tgtEl>
                                        <p:attrNameLst>
                                          <p:attrName>style.visibility</p:attrName>
                                        </p:attrNameLst>
                                      </p:cBhvr>
                                      <p:to>
                                        <p:strVal val="visible"/>
                                      </p:to>
                                    </p:set>
                                    <p:animEffect transition="in" filter="fade">
                                      <p:cBhvr>
                                        <p:cTn id="19" dur="500"/>
                                        <p:tgtEl>
                                          <p:spTgt spid="821"/>
                                        </p:tgtEl>
                                      </p:cBhvr>
                                    </p:animEffect>
                                  </p:childTnLst>
                                </p:cTn>
                              </p:par>
                              <p:par>
                                <p:cTn id="20" presetID="10" presetClass="entr" presetSubtype="0" fill="hold" nodeType="withEffect">
                                  <p:stCondLst>
                                    <p:cond delay="0"/>
                                  </p:stCondLst>
                                  <p:childTnLst>
                                    <p:set>
                                      <p:cBhvr>
                                        <p:cTn id="21" dur="1" fill="hold">
                                          <p:stCondLst>
                                            <p:cond delay="0"/>
                                          </p:stCondLst>
                                        </p:cTn>
                                        <p:tgtEl>
                                          <p:spTgt spid="826"/>
                                        </p:tgtEl>
                                        <p:attrNameLst>
                                          <p:attrName>style.visibility</p:attrName>
                                        </p:attrNameLst>
                                      </p:cBhvr>
                                      <p:to>
                                        <p:strVal val="visible"/>
                                      </p:to>
                                    </p:set>
                                    <p:animEffect transition="in" filter="fade">
                                      <p:cBhvr>
                                        <p:cTn id="22" dur="5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0"/>
      <p:bldP spid="821" grpId="0"/>
      <p:bldP spid="8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64"/>
          <p:cNvSpPr txBox="1">
            <a:spLocks noGrp="1"/>
          </p:cNvSpPr>
          <p:nvPr>
            <p:ph type="title" idx="5"/>
          </p:nvPr>
        </p:nvSpPr>
        <p:spPr>
          <a:xfrm>
            <a:off x="902125" y="63250"/>
            <a:ext cx="73116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a:latin typeface="Arial"/>
                <a:ea typeface="Arial"/>
                <a:cs typeface="Arial"/>
                <a:sym typeface="Arial"/>
              </a:rPr>
              <a:t>Evaluate Imbalance multi-model</a:t>
            </a:r>
            <a:endParaRPr sz="2400">
              <a:latin typeface="Arial"/>
              <a:ea typeface="Arial"/>
              <a:cs typeface="Arial"/>
              <a:sym typeface="Arial"/>
            </a:endParaRPr>
          </a:p>
        </p:txBody>
      </p:sp>
      <p:graphicFrame>
        <p:nvGraphicFramePr>
          <p:cNvPr id="833" name="Google Shape;833;p64"/>
          <p:cNvGraphicFramePr/>
          <p:nvPr/>
        </p:nvGraphicFramePr>
        <p:xfrm>
          <a:off x="1005025" y="1657413"/>
          <a:ext cx="7239000" cy="1828680"/>
        </p:xfrm>
        <a:graphic>
          <a:graphicData uri="http://schemas.openxmlformats.org/drawingml/2006/table">
            <a:tbl>
              <a:tblPr>
                <a:noFill/>
                <a:tableStyleId>{30415395-A75C-404F-A75B-FE907EB630FE}</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800" b="1"/>
                        <a:t>Data</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Threshold</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Accuracy</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Kappa</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38700">
                <a:tc rowSpan="3">
                  <a:txBody>
                    <a:bodyPr/>
                    <a:lstStyle/>
                    <a:p>
                      <a:pPr marL="0" lvl="0" indent="0" algn="ctr" rtl="0">
                        <a:spcBef>
                          <a:spcPts val="0"/>
                        </a:spcBef>
                        <a:spcAft>
                          <a:spcPts val="0"/>
                        </a:spcAft>
                        <a:buNone/>
                      </a:pPr>
                      <a:r>
                        <a:rPr lang="en" sz="1800" b="1"/>
                        <a:t>Imbalance</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0.5</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u="sng"/>
                        <a:t>0.81</a:t>
                      </a:r>
                      <a:endParaRPr sz="1800" b="1" u="sng"/>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t>0.69</a:t>
                      </a:r>
                      <a:endParaRPr sz="1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700">
                <a:tc vMerge="1">
                  <a:txBody>
                    <a:bodyPr/>
                    <a:lstStyle/>
                    <a:p>
                      <a:endParaRPr lang="en-US"/>
                    </a:p>
                  </a:txBody>
                  <a:tcPr/>
                </a:tc>
                <a:tc>
                  <a:txBody>
                    <a:bodyPr/>
                    <a:lstStyle/>
                    <a:p>
                      <a:pPr marL="0" lvl="0" indent="0" algn="ctr" rtl="0">
                        <a:spcBef>
                          <a:spcPts val="0"/>
                        </a:spcBef>
                        <a:spcAft>
                          <a:spcPts val="0"/>
                        </a:spcAft>
                        <a:buNone/>
                      </a:pPr>
                      <a:r>
                        <a:rPr lang="en" sz="1800" b="1"/>
                        <a:t>0.4</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0.80</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u="sng"/>
                        <a:t>0.70</a:t>
                      </a:r>
                      <a:endParaRPr sz="1800" b="1" u="sng"/>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8700">
                <a:tc vMerge="1">
                  <a:txBody>
                    <a:bodyPr/>
                    <a:lstStyle/>
                    <a:p>
                      <a:endParaRPr lang="en-US"/>
                    </a:p>
                  </a:txBody>
                  <a:tcPr/>
                </a:tc>
                <a:tc>
                  <a:txBody>
                    <a:bodyPr/>
                    <a:lstStyle/>
                    <a:p>
                      <a:pPr marL="0" lvl="0" indent="0" algn="ctr" rtl="0">
                        <a:spcBef>
                          <a:spcPts val="0"/>
                        </a:spcBef>
                        <a:spcAft>
                          <a:spcPts val="0"/>
                        </a:spcAft>
                        <a:buNone/>
                      </a:pPr>
                      <a:r>
                        <a:rPr lang="en" sz="1800" b="1"/>
                        <a:t>0.3</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0.79</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t>0.70</a:t>
                      </a:r>
                      <a:endParaRPr sz="1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3"/>
                                        </p:tgtEl>
                                        <p:attrNameLst>
                                          <p:attrName>style.visibility</p:attrName>
                                        </p:attrNameLst>
                                      </p:cBhvr>
                                      <p:to>
                                        <p:strVal val="visible"/>
                                      </p:to>
                                    </p:set>
                                    <p:animEffect transition="in" filter="fade">
                                      <p:cBhvr>
                                        <p:cTn id="7" dur="5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7"/>
        <p:cNvGrpSpPr/>
        <p:nvPr/>
      </p:nvGrpSpPr>
      <p:grpSpPr>
        <a:xfrm>
          <a:off x="0" y="0"/>
          <a:ext cx="0" cy="0"/>
          <a:chOff x="0" y="0"/>
          <a:chExt cx="0" cy="0"/>
        </a:xfrm>
      </p:grpSpPr>
      <p:sp>
        <p:nvSpPr>
          <p:cNvPr id="838" name="Google Shape;838;p65"/>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grpSp>
        <p:nvGrpSpPr>
          <p:cNvPr id="839" name="Google Shape;839;p65"/>
          <p:cNvGrpSpPr/>
          <p:nvPr/>
        </p:nvGrpSpPr>
        <p:grpSpPr>
          <a:xfrm>
            <a:off x="1787528" y="3415337"/>
            <a:ext cx="2906172" cy="1444785"/>
            <a:chOff x="2492145" y="2881565"/>
            <a:chExt cx="607300" cy="502674"/>
          </a:xfrm>
        </p:grpSpPr>
        <p:grpSp>
          <p:nvGrpSpPr>
            <p:cNvPr id="840" name="Google Shape;840;p65"/>
            <p:cNvGrpSpPr/>
            <p:nvPr/>
          </p:nvGrpSpPr>
          <p:grpSpPr>
            <a:xfrm>
              <a:off x="2492145" y="2881565"/>
              <a:ext cx="607300" cy="229751"/>
              <a:chOff x="2492145" y="2881565"/>
              <a:chExt cx="607300" cy="229751"/>
            </a:xfrm>
          </p:grpSpPr>
          <p:sp>
            <p:nvSpPr>
              <p:cNvPr id="841" name="Google Shape;841;p65"/>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5"/>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5"/>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65"/>
            <p:cNvGrpSpPr/>
            <p:nvPr/>
          </p:nvGrpSpPr>
          <p:grpSpPr>
            <a:xfrm>
              <a:off x="2623672" y="3104611"/>
              <a:ext cx="362063" cy="279628"/>
              <a:chOff x="2623672" y="3104611"/>
              <a:chExt cx="362063" cy="279628"/>
            </a:xfrm>
          </p:grpSpPr>
          <p:sp>
            <p:nvSpPr>
              <p:cNvPr id="845" name="Google Shape;845;p65"/>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5"/>
              <p:cNvSpPr/>
              <p:nvPr/>
            </p:nvSpPr>
            <p:spPr>
              <a:xfrm>
                <a:off x="2623672" y="3202194"/>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EfficientNetB5</a:t>
                </a:r>
                <a:endParaRPr/>
              </a:p>
            </p:txBody>
          </p:sp>
        </p:grpSp>
      </p:grpSp>
      <p:sp>
        <p:nvSpPr>
          <p:cNvPr id="847" name="Google Shape;847;p65"/>
          <p:cNvSpPr txBox="1"/>
          <p:nvPr/>
        </p:nvSpPr>
        <p:spPr>
          <a:xfrm>
            <a:off x="1745650" y="3512150"/>
            <a:ext cx="307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Binary-Classes Model</a:t>
            </a:r>
            <a:endParaRPr>
              <a:latin typeface="Fira Sans Condensed Light"/>
              <a:ea typeface="Fira Sans Condensed Light"/>
              <a:cs typeface="Fira Sans Condensed Light"/>
              <a:sym typeface="Fira Sans Condensed Light"/>
            </a:endParaRPr>
          </a:p>
        </p:txBody>
      </p:sp>
      <p:cxnSp>
        <p:nvCxnSpPr>
          <p:cNvPr id="848" name="Google Shape;848;p65"/>
          <p:cNvCxnSpPr>
            <a:stCxn id="849" idx="2"/>
            <a:endCxn id="847" idx="0"/>
          </p:cNvCxnSpPr>
          <p:nvPr/>
        </p:nvCxnSpPr>
        <p:spPr>
          <a:xfrm flipH="1">
            <a:off x="3283950" y="2558750"/>
            <a:ext cx="1452900" cy="953400"/>
          </a:xfrm>
          <a:prstGeom prst="straightConnector1">
            <a:avLst/>
          </a:prstGeom>
          <a:noFill/>
          <a:ln w="19050" cap="flat" cmpd="sng">
            <a:solidFill>
              <a:srgbClr val="9E9E9E"/>
            </a:solidFill>
            <a:prstDash val="solid"/>
            <a:round/>
            <a:headEnd type="none" w="med" len="med"/>
            <a:tailEnd type="triangle" w="med" len="med"/>
          </a:ln>
        </p:spPr>
      </p:cxnSp>
      <p:grpSp>
        <p:nvGrpSpPr>
          <p:cNvPr id="850" name="Google Shape;850;p65"/>
          <p:cNvGrpSpPr/>
          <p:nvPr/>
        </p:nvGrpSpPr>
        <p:grpSpPr>
          <a:xfrm>
            <a:off x="3283924" y="1021650"/>
            <a:ext cx="2906172" cy="1537100"/>
            <a:chOff x="1211674" y="2560475"/>
            <a:chExt cx="2906172" cy="1537100"/>
          </a:xfrm>
        </p:grpSpPr>
        <p:grpSp>
          <p:nvGrpSpPr>
            <p:cNvPr id="851" name="Google Shape;851;p65"/>
            <p:cNvGrpSpPr/>
            <p:nvPr/>
          </p:nvGrpSpPr>
          <p:grpSpPr>
            <a:xfrm>
              <a:off x="1211674" y="2560475"/>
              <a:ext cx="2906172" cy="1502393"/>
              <a:chOff x="2492145" y="2595738"/>
              <a:chExt cx="607300" cy="515578"/>
            </a:xfrm>
          </p:grpSpPr>
          <p:grpSp>
            <p:nvGrpSpPr>
              <p:cNvPr id="852" name="Google Shape;852;p65"/>
              <p:cNvGrpSpPr/>
              <p:nvPr/>
            </p:nvGrpSpPr>
            <p:grpSpPr>
              <a:xfrm>
                <a:off x="2492145" y="2881565"/>
                <a:ext cx="607300" cy="229751"/>
                <a:chOff x="2492145" y="2881565"/>
                <a:chExt cx="607300" cy="229751"/>
              </a:xfrm>
            </p:grpSpPr>
            <p:sp>
              <p:nvSpPr>
                <p:cNvPr id="853" name="Google Shape;853;p65"/>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5"/>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5"/>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65"/>
              <p:cNvGrpSpPr/>
              <p:nvPr/>
            </p:nvGrpSpPr>
            <p:grpSpPr>
              <a:xfrm>
                <a:off x="2626254" y="2595738"/>
                <a:ext cx="340381" cy="290280"/>
                <a:chOff x="2626254" y="2595738"/>
                <a:chExt cx="340381" cy="290280"/>
              </a:xfrm>
            </p:grpSpPr>
            <p:sp>
              <p:nvSpPr>
                <p:cNvPr id="857" name="Google Shape;857;p65"/>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5"/>
                <p:cNvSpPr/>
                <p:nvPr/>
              </p:nvSpPr>
              <p:spPr>
                <a:xfrm>
                  <a:off x="2626254" y="2595738"/>
                  <a:ext cx="340381"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rPr>
                    <a:t>Btgraham-300 </a:t>
                  </a:r>
                  <a:endParaRPr sz="1600"/>
                </a:p>
              </p:txBody>
            </p:sp>
          </p:grpSp>
        </p:grpSp>
        <p:sp>
          <p:nvSpPr>
            <p:cNvPr id="849" name="Google Shape;849;p65"/>
            <p:cNvSpPr txBox="1"/>
            <p:nvPr/>
          </p:nvSpPr>
          <p:spPr>
            <a:xfrm>
              <a:off x="1473000" y="3358675"/>
              <a:ext cx="238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Re-Class, Re-Sampling</a:t>
              </a:r>
              <a:endParaRPr sz="1800">
                <a:solidFill>
                  <a:schemeClr val="lt2"/>
                </a:solidFill>
              </a:endParaRPr>
            </a:p>
          </p:txBody>
        </p:sp>
      </p:grpSp>
      <p:grpSp>
        <p:nvGrpSpPr>
          <p:cNvPr id="859" name="Google Shape;859;p65"/>
          <p:cNvGrpSpPr/>
          <p:nvPr/>
        </p:nvGrpSpPr>
        <p:grpSpPr>
          <a:xfrm>
            <a:off x="4942278" y="3415324"/>
            <a:ext cx="2906172" cy="1444785"/>
            <a:chOff x="2492145" y="2881565"/>
            <a:chExt cx="607300" cy="502674"/>
          </a:xfrm>
        </p:grpSpPr>
        <p:grpSp>
          <p:nvGrpSpPr>
            <p:cNvPr id="860" name="Google Shape;860;p65"/>
            <p:cNvGrpSpPr/>
            <p:nvPr/>
          </p:nvGrpSpPr>
          <p:grpSpPr>
            <a:xfrm>
              <a:off x="2492145" y="2881565"/>
              <a:ext cx="607300" cy="229751"/>
              <a:chOff x="2492145" y="2881565"/>
              <a:chExt cx="607300" cy="229751"/>
            </a:xfrm>
          </p:grpSpPr>
          <p:sp>
            <p:nvSpPr>
              <p:cNvPr id="861" name="Google Shape;861;p65"/>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5"/>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5"/>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65"/>
            <p:cNvGrpSpPr/>
            <p:nvPr/>
          </p:nvGrpSpPr>
          <p:grpSpPr>
            <a:xfrm>
              <a:off x="2623672" y="3104611"/>
              <a:ext cx="362063" cy="279628"/>
              <a:chOff x="2623672" y="3104611"/>
              <a:chExt cx="362063" cy="279628"/>
            </a:xfrm>
          </p:grpSpPr>
          <p:sp>
            <p:nvSpPr>
              <p:cNvPr id="865" name="Google Shape;865;p65"/>
              <p:cNvSpPr/>
              <p:nvPr/>
            </p:nvSpPr>
            <p:spPr>
              <a:xfrm>
                <a:off x="2803598" y="3104611"/>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5"/>
              <p:cNvSpPr/>
              <p:nvPr/>
            </p:nvSpPr>
            <p:spPr>
              <a:xfrm>
                <a:off x="2623672" y="3202194"/>
                <a:ext cx="362063"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rPr>
                  <a:t>EfficientNetB5</a:t>
                </a:r>
                <a:endParaRPr/>
              </a:p>
            </p:txBody>
          </p:sp>
        </p:grpSp>
      </p:grpSp>
      <p:sp>
        <p:nvSpPr>
          <p:cNvPr id="867" name="Google Shape;867;p65"/>
          <p:cNvSpPr txBox="1"/>
          <p:nvPr/>
        </p:nvSpPr>
        <p:spPr>
          <a:xfrm>
            <a:off x="4900400" y="3512138"/>
            <a:ext cx="307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Four-Classes Model</a:t>
            </a:r>
            <a:endParaRPr>
              <a:latin typeface="Fira Sans Condensed Light"/>
              <a:ea typeface="Fira Sans Condensed Light"/>
              <a:cs typeface="Fira Sans Condensed Light"/>
              <a:sym typeface="Fira Sans Condensed Light"/>
            </a:endParaRPr>
          </a:p>
        </p:txBody>
      </p:sp>
      <p:cxnSp>
        <p:nvCxnSpPr>
          <p:cNvPr id="868" name="Google Shape;868;p65"/>
          <p:cNvCxnSpPr>
            <a:stCxn id="849" idx="2"/>
            <a:endCxn id="867" idx="0"/>
          </p:cNvCxnSpPr>
          <p:nvPr/>
        </p:nvCxnSpPr>
        <p:spPr>
          <a:xfrm>
            <a:off x="4736850" y="2558750"/>
            <a:ext cx="1701900" cy="953400"/>
          </a:xfrm>
          <a:prstGeom prst="straightConnector1">
            <a:avLst/>
          </a:prstGeom>
          <a:noFill/>
          <a:ln w="19050" cap="flat" cmpd="sng">
            <a:solidFill>
              <a:srgbClr val="9E9E9E"/>
            </a:solidFill>
            <a:prstDash val="solid"/>
            <a:round/>
            <a:headEnd type="none" w="med" len="med"/>
            <a:tailEnd type="triangle" w="med" len="med"/>
          </a:ln>
        </p:spPr>
      </p:cxnSp>
      <p:sp>
        <p:nvSpPr>
          <p:cNvPr id="869" name="Google Shape;869;p65"/>
          <p:cNvSpPr txBox="1">
            <a:spLocks noGrp="1"/>
          </p:cNvSpPr>
          <p:nvPr>
            <p:ph type="title" idx="5"/>
          </p:nvPr>
        </p:nvSpPr>
        <p:spPr>
          <a:xfrm>
            <a:off x="-194628" y="2449375"/>
            <a:ext cx="18525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Balance</a:t>
            </a: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Multi-Model</a:t>
            </a:r>
            <a:endParaRPr>
              <a:latin typeface="Arial"/>
              <a:ea typeface="Arial"/>
              <a:cs typeface="Arial"/>
              <a:sym typeface="Arial"/>
            </a:endParaRPr>
          </a:p>
        </p:txBody>
      </p:sp>
      <p:cxnSp>
        <p:nvCxnSpPr>
          <p:cNvPr id="870" name="Google Shape;870;p65"/>
          <p:cNvCxnSpPr/>
          <p:nvPr/>
        </p:nvCxnSpPr>
        <p:spPr>
          <a:xfrm rot="10800000">
            <a:off x="1445062" y="2589625"/>
            <a:ext cx="0" cy="408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500"/>
                                        <p:tgtEl>
                                          <p:spTgt spid="8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7"/>
                                        </p:tgtEl>
                                        <p:attrNameLst>
                                          <p:attrName>style.visibility</p:attrName>
                                        </p:attrNameLst>
                                      </p:cBhvr>
                                      <p:to>
                                        <p:strVal val="visible"/>
                                      </p:to>
                                    </p:set>
                                    <p:animEffect transition="in" filter="fade">
                                      <p:cBhvr>
                                        <p:cTn id="10" dur="500"/>
                                        <p:tgtEl>
                                          <p:spTgt spid="847"/>
                                        </p:tgtEl>
                                      </p:cBhvr>
                                    </p:animEffect>
                                  </p:childTnLst>
                                </p:cTn>
                              </p:par>
                              <p:par>
                                <p:cTn id="11" presetID="10" presetClass="entr" presetSubtype="0" fill="hold" nodeType="withEffect">
                                  <p:stCondLst>
                                    <p:cond delay="0"/>
                                  </p:stCondLst>
                                  <p:childTnLst>
                                    <p:set>
                                      <p:cBhvr>
                                        <p:cTn id="12" dur="1" fill="hold">
                                          <p:stCondLst>
                                            <p:cond delay="0"/>
                                          </p:stCondLst>
                                        </p:cTn>
                                        <p:tgtEl>
                                          <p:spTgt spid="848"/>
                                        </p:tgtEl>
                                        <p:attrNameLst>
                                          <p:attrName>style.visibility</p:attrName>
                                        </p:attrNameLst>
                                      </p:cBhvr>
                                      <p:to>
                                        <p:strVal val="visible"/>
                                      </p:to>
                                    </p:set>
                                    <p:animEffect transition="in" filter="fade">
                                      <p:cBhvr>
                                        <p:cTn id="13" dur="500"/>
                                        <p:tgtEl>
                                          <p:spTgt spid="848"/>
                                        </p:tgtEl>
                                      </p:cBhvr>
                                    </p:animEffect>
                                  </p:childTnLst>
                                </p:cTn>
                              </p:par>
                              <p:par>
                                <p:cTn id="14" presetID="10" presetClass="entr" presetSubtype="0" fill="hold" nodeType="withEffect">
                                  <p:stCondLst>
                                    <p:cond delay="0"/>
                                  </p:stCondLst>
                                  <p:childTnLst>
                                    <p:set>
                                      <p:cBhvr>
                                        <p:cTn id="15" dur="1" fill="hold">
                                          <p:stCondLst>
                                            <p:cond delay="0"/>
                                          </p:stCondLst>
                                        </p:cTn>
                                        <p:tgtEl>
                                          <p:spTgt spid="850"/>
                                        </p:tgtEl>
                                        <p:attrNameLst>
                                          <p:attrName>style.visibility</p:attrName>
                                        </p:attrNameLst>
                                      </p:cBhvr>
                                      <p:to>
                                        <p:strVal val="visible"/>
                                      </p:to>
                                    </p:set>
                                    <p:animEffect transition="in" filter="fade">
                                      <p:cBhvr>
                                        <p:cTn id="16" dur="500"/>
                                        <p:tgtEl>
                                          <p:spTgt spid="850"/>
                                        </p:tgtEl>
                                      </p:cBhvr>
                                    </p:animEffect>
                                  </p:childTnLst>
                                </p:cTn>
                              </p:par>
                              <p:par>
                                <p:cTn id="17" presetID="10" presetClass="entr" presetSubtype="0" fill="hold" nodeType="withEffect">
                                  <p:stCondLst>
                                    <p:cond delay="0"/>
                                  </p:stCondLst>
                                  <p:childTnLst>
                                    <p:set>
                                      <p:cBhvr>
                                        <p:cTn id="18" dur="1" fill="hold">
                                          <p:stCondLst>
                                            <p:cond delay="0"/>
                                          </p:stCondLst>
                                        </p:cTn>
                                        <p:tgtEl>
                                          <p:spTgt spid="859"/>
                                        </p:tgtEl>
                                        <p:attrNameLst>
                                          <p:attrName>style.visibility</p:attrName>
                                        </p:attrNameLst>
                                      </p:cBhvr>
                                      <p:to>
                                        <p:strVal val="visible"/>
                                      </p:to>
                                    </p:set>
                                    <p:animEffect transition="in" filter="fade">
                                      <p:cBhvr>
                                        <p:cTn id="19" dur="500"/>
                                        <p:tgtEl>
                                          <p:spTgt spid="8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67"/>
                                        </p:tgtEl>
                                        <p:attrNameLst>
                                          <p:attrName>style.visibility</p:attrName>
                                        </p:attrNameLst>
                                      </p:cBhvr>
                                      <p:to>
                                        <p:strVal val="visible"/>
                                      </p:to>
                                    </p:set>
                                    <p:animEffect transition="in" filter="fade">
                                      <p:cBhvr>
                                        <p:cTn id="22" dur="500"/>
                                        <p:tgtEl>
                                          <p:spTgt spid="867"/>
                                        </p:tgtEl>
                                      </p:cBhvr>
                                    </p:animEffect>
                                  </p:childTnLst>
                                </p:cTn>
                              </p:par>
                              <p:par>
                                <p:cTn id="23" presetID="10" presetClass="entr" presetSubtype="0" fill="hold" nodeType="withEffect">
                                  <p:stCondLst>
                                    <p:cond delay="0"/>
                                  </p:stCondLst>
                                  <p:childTnLst>
                                    <p:set>
                                      <p:cBhvr>
                                        <p:cTn id="24" dur="1" fill="hold">
                                          <p:stCondLst>
                                            <p:cond delay="0"/>
                                          </p:stCondLst>
                                        </p:cTn>
                                        <p:tgtEl>
                                          <p:spTgt spid="868"/>
                                        </p:tgtEl>
                                        <p:attrNameLst>
                                          <p:attrName>style.visibility</p:attrName>
                                        </p:attrNameLst>
                                      </p:cBhvr>
                                      <p:to>
                                        <p:strVal val="visible"/>
                                      </p:to>
                                    </p:set>
                                    <p:animEffect transition="in" filter="fade">
                                      <p:cBhvr>
                                        <p:cTn id="25" dur="500"/>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p:bldP spid="86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109603" y="164585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Arial"/>
                <a:ea typeface="Arial"/>
                <a:cs typeface="Arial"/>
                <a:sym typeface="Arial"/>
              </a:rPr>
              <a:t>Dataset</a:t>
            </a:r>
            <a:endParaRPr sz="1900">
              <a:latin typeface="Arial"/>
              <a:ea typeface="Arial"/>
              <a:cs typeface="Arial"/>
              <a:sym typeface="Arial"/>
            </a:endParaRPr>
          </a:p>
        </p:txBody>
      </p:sp>
      <p:cxnSp>
        <p:nvCxnSpPr>
          <p:cNvPr id="140" name="Google Shape;140;p27"/>
          <p:cNvCxnSpPr/>
          <p:nvPr/>
        </p:nvCxnSpPr>
        <p:spPr>
          <a:xfrm>
            <a:off x="1150775" y="2467700"/>
            <a:ext cx="0" cy="630600"/>
          </a:xfrm>
          <a:prstGeom prst="straightConnector1">
            <a:avLst/>
          </a:prstGeom>
          <a:noFill/>
          <a:ln w="19050" cap="flat" cmpd="sng">
            <a:solidFill>
              <a:schemeClr val="lt2"/>
            </a:solidFill>
            <a:prstDash val="solid"/>
            <a:round/>
            <a:headEnd type="oval" w="med" len="med"/>
            <a:tailEnd type="oval" w="med" len="med"/>
          </a:ln>
        </p:spPr>
      </p:cxnSp>
      <p:sp>
        <p:nvSpPr>
          <p:cNvPr id="141" name="Google Shape;141;p27"/>
          <p:cNvSpPr txBox="1"/>
          <p:nvPr/>
        </p:nvSpPr>
        <p:spPr>
          <a:xfrm>
            <a:off x="1692500" y="1065250"/>
            <a:ext cx="7305000" cy="3688672"/>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800">
                <a:solidFill>
                  <a:schemeClr val="lt2"/>
                </a:solidFill>
              </a:rPr>
              <a:t>EyePACS 2015:</a:t>
            </a:r>
            <a:endParaRPr sz="1800">
              <a:solidFill>
                <a:schemeClr val="lt2"/>
              </a:solidFill>
            </a:endParaRPr>
          </a:p>
          <a:p>
            <a:pPr marL="457200" lvl="0" indent="-342900" algn="just" rtl="0">
              <a:lnSpc>
                <a:spcPct val="115000"/>
              </a:lnSpc>
              <a:spcBef>
                <a:spcPts val="0"/>
              </a:spcBef>
              <a:spcAft>
                <a:spcPts val="0"/>
              </a:spcAft>
              <a:buClr>
                <a:schemeClr val="lt2"/>
              </a:buClr>
              <a:buSzPts val="1800"/>
              <a:buFont typeface="Arial"/>
              <a:buChar char="●"/>
            </a:pPr>
            <a:r>
              <a:rPr lang="en" sz="1800">
                <a:solidFill>
                  <a:schemeClr val="lt2"/>
                </a:solidFill>
              </a:rPr>
              <a:t>Gồm 88702 ảnh chụp võng mạc với nhiều kích thước ảnh khác nhau chia làm 2 tập dữ liệu: </a:t>
            </a:r>
            <a:endParaRPr sz="1800">
              <a:solidFill>
                <a:schemeClr val="lt2"/>
              </a:solidFill>
            </a:endParaRPr>
          </a:p>
          <a:p>
            <a:pPr marL="914400" lvl="1" indent="-342900" algn="just" rtl="0">
              <a:lnSpc>
                <a:spcPct val="115000"/>
              </a:lnSpc>
              <a:spcBef>
                <a:spcPts val="0"/>
              </a:spcBef>
              <a:spcAft>
                <a:spcPts val="0"/>
              </a:spcAft>
              <a:buClr>
                <a:schemeClr val="lt2"/>
              </a:buClr>
              <a:buSzPts val="1800"/>
              <a:buChar char="○"/>
            </a:pPr>
            <a:r>
              <a:rPr lang="en" sz="1800">
                <a:solidFill>
                  <a:schemeClr val="lt2"/>
                </a:solidFill>
              </a:rPr>
              <a:t>Train set với 35126 ảnh.</a:t>
            </a:r>
            <a:endParaRPr sz="1800">
              <a:solidFill>
                <a:schemeClr val="lt2"/>
              </a:solidFill>
            </a:endParaRPr>
          </a:p>
          <a:p>
            <a:pPr marL="914400" lvl="1" indent="-342900" algn="just" rtl="0">
              <a:lnSpc>
                <a:spcPct val="115000"/>
              </a:lnSpc>
              <a:spcBef>
                <a:spcPts val="0"/>
              </a:spcBef>
              <a:spcAft>
                <a:spcPts val="0"/>
              </a:spcAft>
              <a:buClr>
                <a:schemeClr val="lt2"/>
              </a:buClr>
              <a:buSzPts val="1800"/>
              <a:buChar char="○"/>
            </a:pPr>
            <a:r>
              <a:rPr lang="en" sz="1800">
                <a:solidFill>
                  <a:schemeClr val="lt2"/>
                </a:solidFill>
              </a:rPr>
              <a:t>Test set với  53576 ảnh. </a:t>
            </a:r>
            <a:endParaRPr sz="1800">
              <a:solidFill>
                <a:schemeClr val="lt2"/>
              </a:solidFill>
            </a:endParaRPr>
          </a:p>
          <a:p>
            <a:pPr marL="457200" lvl="0" indent="-342900" algn="just" rtl="0">
              <a:lnSpc>
                <a:spcPct val="115000"/>
              </a:lnSpc>
              <a:spcBef>
                <a:spcPts val="0"/>
              </a:spcBef>
              <a:spcAft>
                <a:spcPts val="0"/>
              </a:spcAft>
              <a:buClr>
                <a:schemeClr val="lt2"/>
              </a:buClr>
              <a:buSzPts val="1800"/>
              <a:buFont typeface="Arial"/>
              <a:buChar char="●"/>
            </a:pPr>
            <a:r>
              <a:rPr lang="en" sz="1800">
                <a:solidFill>
                  <a:schemeClr val="lt2"/>
                </a:solidFill>
              </a:rPr>
              <a:t>Được chia là 5 classes:</a:t>
            </a:r>
            <a:endParaRPr sz="1800">
              <a:solidFill>
                <a:schemeClr val="lt2"/>
              </a:solidFill>
            </a:endParaRPr>
          </a:p>
          <a:p>
            <a:pPr marL="914400" lvl="1" indent="-342900" algn="just" rtl="0">
              <a:lnSpc>
                <a:spcPct val="115000"/>
              </a:lnSpc>
              <a:spcBef>
                <a:spcPts val="0"/>
              </a:spcBef>
              <a:spcAft>
                <a:spcPts val="0"/>
              </a:spcAft>
              <a:buClr>
                <a:schemeClr val="lt2"/>
              </a:buClr>
              <a:buSzPts val="1800"/>
              <a:buChar char="○"/>
            </a:pPr>
            <a:r>
              <a:rPr lang="en" sz="1800">
                <a:solidFill>
                  <a:schemeClr val="lt2"/>
                </a:solidFill>
              </a:rPr>
              <a:t>No DR			- Không mắc bệnh.</a:t>
            </a:r>
            <a:endParaRPr sz="1800">
              <a:solidFill>
                <a:schemeClr val="lt2"/>
              </a:solidFill>
            </a:endParaRPr>
          </a:p>
          <a:p>
            <a:pPr marL="914400" lvl="1" indent="-342900" algn="just" rtl="0">
              <a:lnSpc>
                <a:spcPct val="115000"/>
              </a:lnSpc>
              <a:spcBef>
                <a:spcPts val="0"/>
              </a:spcBef>
              <a:spcAft>
                <a:spcPts val="0"/>
              </a:spcAft>
              <a:buClr>
                <a:schemeClr val="lt2"/>
              </a:buClr>
              <a:buSzPts val="1800"/>
              <a:buChar char="○"/>
            </a:pPr>
            <a:r>
              <a:rPr lang="en" sz="1800">
                <a:solidFill>
                  <a:schemeClr val="lt2"/>
                </a:solidFill>
              </a:rPr>
              <a:t>Mild 			- Mức độ nhẹ.</a:t>
            </a:r>
            <a:endParaRPr sz="1800">
              <a:solidFill>
                <a:schemeClr val="lt2"/>
              </a:solidFill>
            </a:endParaRPr>
          </a:p>
          <a:p>
            <a:pPr marL="914400" lvl="1" indent="-342900" algn="just" rtl="0">
              <a:lnSpc>
                <a:spcPct val="115000"/>
              </a:lnSpc>
              <a:spcBef>
                <a:spcPts val="0"/>
              </a:spcBef>
              <a:spcAft>
                <a:spcPts val="0"/>
              </a:spcAft>
              <a:buClr>
                <a:schemeClr val="lt2"/>
              </a:buClr>
              <a:buSzPts val="1800"/>
              <a:buChar char="○"/>
            </a:pPr>
            <a:r>
              <a:rPr lang="en" sz="1800">
                <a:solidFill>
                  <a:schemeClr val="lt2"/>
                </a:solidFill>
              </a:rPr>
              <a:t>Moderate 		- Mức độ vừa.</a:t>
            </a:r>
            <a:endParaRPr sz="1800">
              <a:solidFill>
                <a:schemeClr val="lt2"/>
              </a:solidFill>
            </a:endParaRPr>
          </a:p>
          <a:p>
            <a:pPr marL="914400" lvl="1" indent="-342900" algn="just" rtl="0">
              <a:lnSpc>
                <a:spcPct val="115000"/>
              </a:lnSpc>
              <a:spcBef>
                <a:spcPts val="0"/>
              </a:spcBef>
              <a:spcAft>
                <a:spcPts val="0"/>
              </a:spcAft>
              <a:buClr>
                <a:schemeClr val="lt2"/>
              </a:buClr>
              <a:buSzPts val="1800"/>
              <a:buChar char="○"/>
            </a:pPr>
            <a:r>
              <a:rPr lang="en" sz="1800">
                <a:solidFill>
                  <a:schemeClr val="lt2"/>
                </a:solidFill>
              </a:rPr>
              <a:t>Severe 			- Mức độ nặng.</a:t>
            </a:r>
            <a:endParaRPr sz="1800">
              <a:solidFill>
                <a:schemeClr val="lt2"/>
              </a:solidFill>
            </a:endParaRPr>
          </a:p>
          <a:p>
            <a:pPr marL="914400" lvl="1" indent="-342900" algn="just" rtl="0">
              <a:lnSpc>
                <a:spcPct val="115000"/>
              </a:lnSpc>
              <a:spcBef>
                <a:spcPts val="0"/>
              </a:spcBef>
              <a:spcAft>
                <a:spcPts val="0"/>
              </a:spcAft>
              <a:buClr>
                <a:schemeClr val="lt2"/>
              </a:buClr>
              <a:buSzPts val="1800"/>
              <a:buChar char="○"/>
            </a:pPr>
            <a:r>
              <a:rPr lang="en" sz="1800">
                <a:solidFill>
                  <a:schemeClr val="lt2"/>
                </a:solidFill>
              </a:rPr>
              <a:t>Proliferative DR                  - Tăng sinh.</a:t>
            </a:r>
            <a:endParaRPr sz="1600">
              <a:solidFill>
                <a:schemeClr val="lt2"/>
              </a:solidFill>
            </a:endParaRPr>
          </a:p>
        </p:txBody>
      </p:sp>
      <p:sp>
        <p:nvSpPr>
          <p:cNvPr id="142" name="Google Shape;142;p27"/>
          <p:cNvSpPr txBox="1">
            <a:spLocks noGrp="1"/>
          </p:cNvSpPr>
          <p:nvPr>
            <p:ph type="title"/>
          </p:nvPr>
        </p:nvSpPr>
        <p:spPr>
          <a:xfrm>
            <a:off x="3317400" y="13475"/>
            <a:ext cx="2509200" cy="86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Arial"/>
                <a:ea typeface="Arial"/>
                <a:cs typeface="Arial"/>
                <a:sym typeface="Arial"/>
              </a:rPr>
              <a:t>Mô tả đề tài</a:t>
            </a:r>
            <a:endParaRPr sz="30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4"/>
        <p:cNvGrpSpPr/>
        <p:nvPr/>
      </p:nvGrpSpPr>
      <p:grpSpPr>
        <a:xfrm>
          <a:off x="0" y="0"/>
          <a:ext cx="0" cy="0"/>
          <a:chOff x="0" y="0"/>
          <a:chExt cx="0" cy="0"/>
        </a:xfrm>
      </p:grpSpPr>
      <p:sp>
        <p:nvSpPr>
          <p:cNvPr id="875" name="Google Shape;875;p66"/>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Training</a:t>
            </a:r>
            <a:endParaRPr sz="3000">
              <a:latin typeface="Arial"/>
              <a:ea typeface="Arial"/>
              <a:cs typeface="Arial"/>
              <a:sym typeface="Arial"/>
            </a:endParaRPr>
          </a:p>
        </p:txBody>
      </p:sp>
      <p:sp>
        <p:nvSpPr>
          <p:cNvPr id="876" name="Google Shape;876;p66"/>
          <p:cNvSpPr txBox="1">
            <a:spLocks noGrp="1"/>
          </p:cNvSpPr>
          <p:nvPr>
            <p:ph type="title" idx="5"/>
          </p:nvPr>
        </p:nvSpPr>
        <p:spPr>
          <a:xfrm>
            <a:off x="-194628" y="2449375"/>
            <a:ext cx="18525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Balance</a:t>
            </a: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Multi-Model</a:t>
            </a:r>
            <a:endParaRPr>
              <a:latin typeface="Arial"/>
              <a:ea typeface="Arial"/>
              <a:cs typeface="Arial"/>
              <a:sym typeface="Arial"/>
            </a:endParaRPr>
          </a:p>
        </p:txBody>
      </p:sp>
      <p:cxnSp>
        <p:nvCxnSpPr>
          <p:cNvPr id="877" name="Google Shape;877;p66"/>
          <p:cNvCxnSpPr/>
          <p:nvPr/>
        </p:nvCxnSpPr>
        <p:spPr>
          <a:xfrm rot="10800000">
            <a:off x="1445062" y="2589625"/>
            <a:ext cx="0" cy="408600"/>
          </a:xfrm>
          <a:prstGeom prst="straightConnector1">
            <a:avLst/>
          </a:prstGeom>
          <a:noFill/>
          <a:ln w="19050" cap="flat" cmpd="sng">
            <a:solidFill>
              <a:schemeClr val="lt2"/>
            </a:solidFill>
            <a:prstDash val="solid"/>
            <a:round/>
            <a:headEnd type="oval" w="med" len="med"/>
            <a:tailEnd type="oval" w="med" len="med"/>
          </a:ln>
        </p:spPr>
      </p:cxnSp>
      <p:pic>
        <p:nvPicPr>
          <p:cNvPr id="878" name="Google Shape;878;p66"/>
          <p:cNvPicPr preferRelativeResize="0"/>
          <p:nvPr/>
        </p:nvPicPr>
        <p:blipFill>
          <a:blip r:embed="rId4">
            <a:alphaModFix/>
          </a:blip>
          <a:stretch>
            <a:fillRect/>
          </a:stretch>
        </p:blipFill>
        <p:spPr>
          <a:xfrm>
            <a:off x="1561647" y="960900"/>
            <a:ext cx="7181327" cy="38018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4" name="Google Shape;884;p67"/>
          <p:cNvSpPr txBox="1"/>
          <p:nvPr/>
        </p:nvSpPr>
        <p:spPr>
          <a:xfrm>
            <a:off x="6364600" y="4642400"/>
            <a:ext cx="26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0.3</a:t>
            </a:r>
            <a:endParaRPr i="1"/>
          </a:p>
        </p:txBody>
      </p:sp>
      <p:sp>
        <p:nvSpPr>
          <p:cNvPr id="885" name="Google Shape;885;p67"/>
          <p:cNvSpPr txBox="1"/>
          <p:nvPr/>
        </p:nvSpPr>
        <p:spPr>
          <a:xfrm>
            <a:off x="6558100" y="2479250"/>
            <a:ext cx="20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0.4</a:t>
            </a:r>
            <a:endParaRPr i="1"/>
          </a:p>
        </p:txBody>
      </p:sp>
      <p:sp>
        <p:nvSpPr>
          <p:cNvPr id="886" name="Google Shape;886;p67"/>
          <p:cNvSpPr txBox="1"/>
          <p:nvPr/>
        </p:nvSpPr>
        <p:spPr>
          <a:xfrm>
            <a:off x="667325" y="2479250"/>
            <a:ext cx="18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F2F2F2"/>
                </a:solidFill>
              </a:rPr>
              <a:t>EfficientNetB5 0.5</a:t>
            </a:r>
            <a:endParaRPr i="1"/>
          </a:p>
        </p:txBody>
      </p:sp>
      <p:sp>
        <p:nvSpPr>
          <p:cNvPr id="887" name="Google Shape;887;p67"/>
          <p:cNvSpPr txBox="1">
            <a:spLocks noGrp="1"/>
          </p:cNvSpPr>
          <p:nvPr>
            <p:ph type="title" idx="5"/>
          </p:nvPr>
        </p:nvSpPr>
        <p:spPr>
          <a:xfrm>
            <a:off x="3802350" y="74558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Balance </a:t>
            </a: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data</a:t>
            </a:r>
            <a:endParaRPr>
              <a:latin typeface="Arial"/>
              <a:ea typeface="Arial"/>
              <a:cs typeface="Arial"/>
              <a:sym typeface="Arial"/>
            </a:endParaRPr>
          </a:p>
        </p:txBody>
      </p:sp>
      <p:cxnSp>
        <p:nvCxnSpPr>
          <p:cNvPr id="888" name="Google Shape;888;p67"/>
          <p:cNvCxnSpPr/>
          <p:nvPr/>
        </p:nvCxnSpPr>
        <p:spPr>
          <a:xfrm>
            <a:off x="4216788" y="1434700"/>
            <a:ext cx="710400" cy="0"/>
          </a:xfrm>
          <a:prstGeom prst="straightConnector1">
            <a:avLst/>
          </a:prstGeom>
          <a:noFill/>
          <a:ln w="19050" cap="flat" cmpd="sng">
            <a:solidFill>
              <a:schemeClr val="lt2"/>
            </a:solidFill>
            <a:prstDash val="solid"/>
            <a:round/>
            <a:headEnd type="oval" w="med" len="med"/>
            <a:tailEnd type="oval" w="med" len="med"/>
          </a:ln>
        </p:spPr>
      </p:cxnSp>
      <p:pic>
        <p:nvPicPr>
          <p:cNvPr id="889" name="Google Shape;889;p67"/>
          <p:cNvPicPr preferRelativeResize="0"/>
          <p:nvPr/>
        </p:nvPicPr>
        <p:blipFill>
          <a:blip r:embed="rId4">
            <a:alphaModFix/>
          </a:blip>
          <a:stretch>
            <a:fillRect/>
          </a:stretch>
        </p:blipFill>
        <p:spPr>
          <a:xfrm>
            <a:off x="58725" y="56825"/>
            <a:ext cx="3827091" cy="2440901"/>
          </a:xfrm>
          <a:prstGeom prst="rect">
            <a:avLst/>
          </a:prstGeom>
          <a:noFill/>
          <a:ln>
            <a:noFill/>
          </a:ln>
        </p:spPr>
      </p:pic>
      <p:pic>
        <p:nvPicPr>
          <p:cNvPr id="890" name="Google Shape;890;p67"/>
          <p:cNvPicPr preferRelativeResize="0"/>
          <p:nvPr/>
        </p:nvPicPr>
        <p:blipFill>
          <a:blip r:embed="rId5">
            <a:alphaModFix/>
          </a:blip>
          <a:stretch>
            <a:fillRect/>
          </a:stretch>
        </p:blipFill>
        <p:spPr>
          <a:xfrm>
            <a:off x="5258175" y="56825"/>
            <a:ext cx="3811686" cy="2440900"/>
          </a:xfrm>
          <a:prstGeom prst="rect">
            <a:avLst/>
          </a:prstGeom>
          <a:noFill/>
          <a:ln>
            <a:noFill/>
          </a:ln>
        </p:spPr>
      </p:pic>
      <p:pic>
        <p:nvPicPr>
          <p:cNvPr id="891" name="Google Shape;891;p67"/>
          <p:cNvPicPr preferRelativeResize="0"/>
          <p:nvPr/>
        </p:nvPicPr>
        <p:blipFill>
          <a:blip r:embed="rId6">
            <a:alphaModFix/>
          </a:blip>
          <a:stretch>
            <a:fillRect/>
          </a:stretch>
        </p:blipFill>
        <p:spPr>
          <a:xfrm>
            <a:off x="2540750" y="2549900"/>
            <a:ext cx="3823861" cy="2440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9"/>
                                        </p:tgtEl>
                                        <p:attrNameLst>
                                          <p:attrName>style.visibility</p:attrName>
                                        </p:attrNameLst>
                                      </p:cBhvr>
                                      <p:to>
                                        <p:strVal val="visible"/>
                                      </p:to>
                                    </p:set>
                                    <p:animEffect transition="in" filter="fade">
                                      <p:cBhvr>
                                        <p:cTn id="7" dur="500"/>
                                        <p:tgtEl>
                                          <p:spTgt spid="8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6"/>
                                        </p:tgtEl>
                                        <p:attrNameLst>
                                          <p:attrName>style.visibility</p:attrName>
                                        </p:attrNameLst>
                                      </p:cBhvr>
                                      <p:to>
                                        <p:strVal val="visible"/>
                                      </p:to>
                                    </p:set>
                                    <p:animEffect transition="in" filter="fade">
                                      <p:cBhvr>
                                        <p:cTn id="10" dur="500"/>
                                        <p:tgtEl>
                                          <p:spTgt spid="886"/>
                                        </p:tgtEl>
                                      </p:cBhvr>
                                    </p:animEffect>
                                  </p:childTnLst>
                                </p:cTn>
                              </p:par>
                              <p:par>
                                <p:cTn id="11" presetID="10" presetClass="entr" presetSubtype="0" fill="hold" nodeType="withEffect">
                                  <p:stCondLst>
                                    <p:cond delay="0"/>
                                  </p:stCondLst>
                                  <p:childTnLst>
                                    <p:set>
                                      <p:cBhvr>
                                        <p:cTn id="12" dur="1" fill="hold">
                                          <p:stCondLst>
                                            <p:cond delay="0"/>
                                          </p:stCondLst>
                                        </p:cTn>
                                        <p:tgtEl>
                                          <p:spTgt spid="890"/>
                                        </p:tgtEl>
                                        <p:attrNameLst>
                                          <p:attrName>style.visibility</p:attrName>
                                        </p:attrNameLst>
                                      </p:cBhvr>
                                      <p:to>
                                        <p:strVal val="visible"/>
                                      </p:to>
                                    </p:set>
                                    <p:animEffect transition="in" filter="fade">
                                      <p:cBhvr>
                                        <p:cTn id="13" dur="500"/>
                                        <p:tgtEl>
                                          <p:spTgt spid="8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5"/>
                                        </p:tgtEl>
                                        <p:attrNameLst>
                                          <p:attrName>style.visibility</p:attrName>
                                        </p:attrNameLst>
                                      </p:cBhvr>
                                      <p:to>
                                        <p:strVal val="visible"/>
                                      </p:to>
                                    </p:set>
                                    <p:animEffect transition="in" filter="fade">
                                      <p:cBhvr>
                                        <p:cTn id="16" dur="500"/>
                                        <p:tgtEl>
                                          <p:spTgt spid="88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4"/>
                                        </p:tgtEl>
                                        <p:attrNameLst>
                                          <p:attrName>style.visibility</p:attrName>
                                        </p:attrNameLst>
                                      </p:cBhvr>
                                      <p:to>
                                        <p:strVal val="visible"/>
                                      </p:to>
                                    </p:set>
                                    <p:animEffect transition="in" filter="fade">
                                      <p:cBhvr>
                                        <p:cTn id="19" dur="500"/>
                                        <p:tgtEl>
                                          <p:spTgt spid="884"/>
                                        </p:tgtEl>
                                      </p:cBhvr>
                                    </p:animEffect>
                                  </p:childTnLst>
                                </p:cTn>
                              </p:par>
                              <p:par>
                                <p:cTn id="20" presetID="10" presetClass="entr" presetSubtype="0" fill="hold" nodeType="withEffect">
                                  <p:stCondLst>
                                    <p:cond delay="0"/>
                                  </p:stCondLst>
                                  <p:childTnLst>
                                    <p:set>
                                      <p:cBhvr>
                                        <p:cTn id="21" dur="1" fill="hold">
                                          <p:stCondLst>
                                            <p:cond delay="0"/>
                                          </p:stCondLst>
                                        </p:cTn>
                                        <p:tgtEl>
                                          <p:spTgt spid="891"/>
                                        </p:tgtEl>
                                        <p:attrNameLst>
                                          <p:attrName>style.visibility</p:attrName>
                                        </p:attrNameLst>
                                      </p:cBhvr>
                                      <p:to>
                                        <p:strVal val="visible"/>
                                      </p:to>
                                    </p:set>
                                    <p:animEffect transition="in" filter="fade">
                                      <p:cBhvr>
                                        <p:cTn id="22" dur="5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 grpId="0"/>
      <p:bldP spid="885" grpId="0"/>
      <p:bldP spid="88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5"/>
        <p:cNvGrpSpPr/>
        <p:nvPr/>
      </p:nvGrpSpPr>
      <p:grpSpPr>
        <a:xfrm>
          <a:off x="0" y="0"/>
          <a:ext cx="0" cy="0"/>
          <a:chOff x="0" y="0"/>
          <a:chExt cx="0" cy="0"/>
        </a:xfrm>
      </p:grpSpPr>
      <p:graphicFrame>
        <p:nvGraphicFramePr>
          <p:cNvPr id="896" name="Google Shape;896;p68"/>
          <p:cNvGraphicFramePr/>
          <p:nvPr/>
        </p:nvGraphicFramePr>
        <p:xfrm>
          <a:off x="952500" y="1657413"/>
          <a:ext cx="7239000" cy="1828680"/>
        </p:xfrm>
        <a:graphic>
          <a:graphicData uri="http://schemas.openxmlformats.org/drawingml/2006/table">
            <a:tbl>
              <a:tblPr>
                <a:noFill/>
                <a:tableStyleId>{30415395-A75C-404F-A75B-FE907EB630FE}</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800" b="1"/>
                        <a:t>Data</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Threshold</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Accuracy</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Kappa</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extLst>
                  <a:ext uri="{0D108BD9-81ED-4DB2-BD59-A6C34878D82A}">
                    <a16:rowId xmlns:a16="http://schemas.microsoft.com/office/drawing/2014/main" val="10000"/>
                  </a:ext>
                </a:extLst>
              </a:tr>
              <a:tr h="381000">
                <a:tc rowSpan="3">
                  <a:txBody>
                    <a:bodyPr/>
                    <a:lstStyle/>
                    <a:p>
                      <a:pPr marL="0" lvl="0" indent="0" algn="ctr" rtl="0">
                        <a:spcBef>
                          <a:spcPts val="0"/>
                        </a:spcBef>
                        <a:spcAft>
                          <a:spcPts val="0"/>
                        </a:spcAft>
                        <a:buNone/>
                      </a:pPr>
                      <a:r>
                        <a:rPr lang="en" sz="1800" b="1"/>
                        <a:t>Balance</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0.5</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0.73</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t>0.65</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ctr" rtl="0">
                        <a:spcBef>
                          <a:spcPts val="0"/>
                        </a:spcBef>
                        <a:spcAft>
                          <a:spcPts val="0"/>
                        </a:spcAft>
                        <a:buNone/>
                      </a:pPr>
                      <a:r>
                        <a:rPr lang="en" sz="1800" b="1"/>
                        <a:t>0.4</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u="sng"/>
                        <a:t>0.78</a:t>
                      </a:r>
                      <a:endParaRPr sz="1800" b="1" u="sng"/>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u="sng"/>
                        <a:t>0.74</a:t>
                      </a:r>
                      <a:endParaRPr sz="1800" b="1" u="sng"/>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8700">
                <a:tc vMerge="1">
                  <a:txBody>
                    <a:bodyPr/>
                    <a:lstStyle/>
                    <a:p>
                      <a:endParaRPr lang="en-US"/>
                    </a:p>
                  </a:txBody>
                  <a:tcPr/>
                </a:tc>
                <a:tc>
                  <a:txBody>
                    <a:bodyPr/>
                    <a:lstStyle/>
                    <a:p>
                      <a:pPr marL="0" lvl="0" indent="0" algn="ctr" rtl="0">
                        <a:spcBef>
                          <a:spcPts val="0"/>
                        </a:spcBef>
                        <a:spcAft>
                          <a:spcPts val="0"/>
                        </a:spcAft>
                        <a:buNone/>
                      </a:pPr>
                      <a:r>
                        <a:rPr lang="en" sz="1800" b="1"/>
                        <a:t>0.3</a:t>
                      </a:r>
                      <a:endParaRPr sz="18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chemeClr val="dk1"/>
                      </a:solidFill>
                      <a:prstDash val="solid"/>
                      <a:round/>
                      <a:headEnd type="none" w="sm" len="sm"/>
                      <a:tailEnd type="none" w="sm" len="sm"/>
                    </a:lnB>
                    <a:solidFill>
                      <a:srgbClr val="D7DFE5"/>
                    </a:solidFill>
                  </a:tcPr>
                </a:tc>
                <a:tc>
                  <a:txBody>
                    <a:bodyPr/>
                    <a:lstStyle/>
                    <a:p>
                      <a:pPr marL="0" lvl="0" indent="0" algn="ctr" rtl="0">
                        <a:spcBef>
                          <a:spcPts val="0"/>
                        </a:spcBef>
                        <a:spcAft>
                          <a:spcPts val="0"/>
                        </a:spcAft>
                        <a:buNone/>
                      </a:pPr>
                      <a:r>
                        <a:rPr lang="en" sz="1800" b="1"/>
                        <a:t>0.64</a:t>
                      </a:r>
                      <a:endParaRPr sz="1800" b="1"/>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t>0.59</a:t>
                      </a:r>
                      <a:endParaRPr sz="1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897" name="Google Shape;897;p68"/>
          <p:cNvSpPr txBox="1">
            <a:spLocks noGrp="1"/>
          </p:cNvSpPr>
          <p:nvPr>
            <p:ph type="title" idx="5"/>
          </p:nvPr>
        </p:nvSpPr>
        <p:spPr>
          <a:xfrm>
            <a:off x="902125" y="63250"/>
            <a:ext cx="73116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a:latin typeface="Arial"/>
                <a:ea typeface="Arial"/>
                <a:cs typeface="Arial"/>
                <a:sym typeface="Arial"/>
              </a:rPr>
              <a:t>Evaluate balance multi-model</a:t>
            </a:r>
            <a:endParaRPr sz="24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8"/>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4AA90A8-87DD-4BC4-81B4-EAE164AB6A7C}"/>
              </a:ext>
            </a:extLst>
          </p:cNvPr>
          <p:cNvGraphicFramePr>
            <a:graphicFrameLocks noGrp="1"/>
          </p:cNvGraphicFramePr>
          <p:nvPr>
            <p:extLst>
              <p:ext uri="{D42A27DB-BD31-4B8C-83A1-F6EECF244321}">
                <p14:modId xmlns:p14="http://schemas.microsoft.com/office/powerpoint/2010/main" val="2863092836"/>
              </p:ext>
            </p:extLst>
          </p:nvPr>
        </p:nvGraphicFramePr>
        <p:xfrm>
          <a:off x="1338942" y="0"/>
          <a:ext cx="6694713" cy="5120640"/>
        </p:xfrm>
        <a:graphic>
          <a:graphicData uri="http://schemas.openxmlformats.org/drawingml/2006/table">
            <a:tbl>
              <a:tblPr firstRow="1" bandRow="1">
                <a:tableStyleId>{22838BEF-8BB2-4498-84A7-C5851F593DF1}</a:tableStyleId>
              </a:tblPr>
              <a:tblGrid>
                <a:gridCol w="2231571">
                  <a:extLst>
                    <a:ext uri="{9D8B030D-6E8A-4147-A177-3AD203B41FA5}">
                      <a16:colId xmlns:a16="http://schemas.microsoft.com/office/drawing/2014/main" val="2014949309"/>
                    </a:ext>
                  </a:extLst>
                </a:gridCol>
                <a:gridCol w="2231571">
                  <a:extLst>
                    <a:ext uri="{9D8B030D-6E8A-4147-A177-3AD203B41FA5}">
                      <a16:colId xmlns:a16="http://schemas.microsoft.com/office/drawing/2014/main" val="3695592603"/>
                    </a:ext>
                  </a:extLst>
                </a:gridCol>
                <a:gridCol w="2231571">
                  <a:extLst>
                    <a:ext uri="{9D8B030D-6E8A-4147-A177-3AD203B41FA5}">
                      <a16:colId xmlns:a16="http://schemas.microsoft.com/office/drawing/2014/main" val="190334938"/>
                    </a:ext>
                  </a:extLst>
                </a:gridCol>
              </a:tblGrid>
              <a:tr h="151244">
                <a:tc>
                  <a:txBody>
                    <a:bodyPr/>
                    <a:lstStyle/>
                    <a:p>
                      <a:pPr algn="ctr"/>
                      <a:r>
                        <a:rPr lang="en-US" sz="800" b="1"/>
                        <a:t>Model</a:t>
                      </a:r>
                    </a:p>
                  </a:txBody>
                  <a:tcPr/>
                </a:tc>
                <a:tc>
                  <a:txBody>
                    <a:bodyPr/>
                    <a:lstStyle/>
                    <a:p>
                      <a:pPr algn="ctr"/>
                      <a:r>
                        <a:rPr lang="en-US" sz="800" b="1"/>
                        <a:t>Accuracy</a:t>
                      </a:r>
                    </a:p>
                  </a:txBody>
                  <a:tcPr/>
                </a:tc>
                <a:tc>
                  <a:txBody>
                    <a:bodyPr/>
                    <a:lstStyle/>
                    <a:p>
                      <a:pPr algn="ctr"/>
                      <a:r>
                        <a:rPr lang="en-US" sz="800" b="1"/>
                        <a:t>Kappa</a:t>
                      </a:r>
                    </a:p>
                  </a:txBody>
                  <a:tcPr/>
                </a:tc>
                <a:extLst>
                  <a:ext uri="{0D108BD9-81ED-4DB2-BD59-A6C34878D82A}">
                    <a16:rowId xmlns:a16="http://schemas.microsoft.com/office/drawing/2014/main" val="3226017075"/>
                  </a:ext>
                </a:extLst>
              </a:tr>
              <a:tr h="151244">
                <a:tc>
                  <a:txBody>
                    <a:bodyPr/>
                    <a:lstStyle/>
                    <a:p>
                      <a:pPr algn="ctr"/>
                      <a:r>
                        <a:rPr lang="en-US" sz="800" b="1"/>
                        <a:t>EfficientNetB4-ImbalanceData-Crop</a:t>
                      </a:r>
                    </a:p>
                  </a:txBody>
                  <a:tcPr/>
                </a:tc>
                <a:tc>
                  <a:txBody>
                    <a:bodyPr/>
                    <a:lstStyle/>
                    <a:p>
                      <a:pPr algn="ctr"/>
                      <a:r>
                        <a:rPr lang="en-US" sz="800" b="1"/>
                        <a:t>0.8</a:t>
                      </a:r>
                    </a:p>
                  </a:txBody>
                  <a:tcPr/>
                </a:tc>
                <a:tc>
                  <a:txBody>
                    <a:bodyPr/>
                    <a:lstStyle/>
                    <a:p>
                      <a:pPr algn="ctr"/>
                      <a:r>
                        <a:rPr lang="en-US" sz="800" b="1"/>
                        <a:t>0.42</a:t>
                      </a:r>
                    </a:p>
                  </a:txBody>
                  <a:tcPr/>
                </a:tc>
                <a:extLst>
                  <a:ext uri="{0D108BD9-81ED-4DB2-BD59-A6C34878D82A}">
                    <a16:rowId xmlns:a16="http://schemas.microsoft.com/office/drawing/2014/main" val="3747427593"/>
                  </a:ext>
                </a:extLst>
              </a:tr>
              <a:tr h="0">
                <a:tc>
                  <a:txBody>
                    <a:bodyPr/>
                    <a:lstStyle/>
                    <a:p>
                      <a:pPr algn="ctr"/>
                      <a:r>
                        <a:rPr lang="en-US" sz="800" b="1"/>
                        <a:t>EfficientNetB5-ImbalanceData-Crop</a:t>
                      </a:r>
                    </a:p>
                  </a:txBody>
                  <a:tcPr/>
                </a:tc>
                <a:tc>
                  <a:txBody>
                    <a:bodyPr/>
                    <a:lstStyle/>
                    <a:p>
                      <a:pPr algn="ctr"/>
                      <a:r>
                        <a:rPr lang="en-US" sz="800" b="1"/>
                        <a:t>0.78</a:t>
                      </a:r>
                    </a:p>
                  </a:txBody>
                  <a:tcPr/>
                </a:tc>
                <a:tc>
                  <a:txBody>
                    <a:bodyPr/>
                    <a:lstStyle/>
                    <a:p>
                      <a:pPr algn="ctr"/>
                      <a:r>
                        <a:rPr lang="en-US" sz="800" b="1"/>
                        <a:t>0.45</a:t>
                      </a:r>
                    </a:p>
                  </a:txBody>
                  <a:tcPr/>
                </a:tc>
                <a:extLst>
                  <a:ext uri="{0D108BD9-81ED-4DB2-BD59-A6C34878D82A}">
                    <a16:rowId xmlns:a16="http://schemas.microsoft.com/office/drawing/2014/main" val="375401644"/>
                  </a:ext>
                </a:extLst>
              </a:tr>
              <a:tr h="151244">
                <a:tc>
                  <a:txBody>
                    <a:bodyPr/>
                    <a:lstStyle/>
                    <a:p>
                      <a:pPr algn="ctr"/>
                      <a:r>
                        <a:rPr lang="en-US" sz="800" b="1"/>
                        <a:t>MobileNetV2-ImbalanceData-Crop</a:t>
                      </a:r>
                    </a:p>
                  </a:txBody>
                  <a:tcPr/>
                </a:tc>
                <a:tc>
                  <a:txBody>
                    <a:bodyPr/>
                    <a:lstStyle/>
                    <a:p>
                      <a:pPr algn="ctr"/>
                      <a:r>
                        <a:rPr lang="en-US" sz="800" b="1"/>
                        <a:t>0.8</a:t>
                      </a:r>
                    </a:p>
                  </a:txBody>
                  <a:tcPr/>
                </a:tc>
                <a:tc>
                  <a:txBody>
                    <a:bodyPr/>
                    <a:lstStyle/>
                    <a:p>
                      <a:pPr algn="ctr"/>
                      <a:r>
                        <a:rPr lang="en-US" sz="800" b="1"/>
                        <a:t>0.42</a:t>
                      </a:r>
                    </a:p>
                  </a:txBody>
                  <a:tcPr/>
                </a:tc>
                <a:extLst>
                  <a:ext uri="{0D108BD9-81ED-4DB2-BD59-A6C34878D82A}">
                    <a16:rowId xmlns:a16="http://schemas.microsoft.com/office/drawing/2014/main" val="4163285272"/>
                  </a:ext>
                </a:extLst>
              </a:tr>
              <a:tr h="151244">
                <a:tc>
                  <a:txBody>
                    <a:bodyPr/>
                    <a:lstStyle/>
                    <a:p>
                      <a:pPr algn="ctr"/>
                      <a:r>
                        <a:rPr lang="en-US" sz="800" b="1"/>
                        <a:t>EfficientNetB4-ImbalanceData-CLAHE</a:t>
                      </a:r>
                    </a:p>
                  </a:txBody>
                  <a:tcPr/>
                </a:tc>
                <a:tc>
                  <a:txBody>
                    <a:bodyPr/>
                    <a:lstStyle/>
                    <a:p>
                      <a:pPr algn="ctr"/>
                      <a:r>
                        <a:rPr lang="en-US" sz="800" b="1"/>
                        <a:t>0.77</a:t>
                      </a:r>
                    </a:p>
                  </a:txBody>
                  <a:tcPr/>
                </a:tc>
                <a:tc>
                  <a:txBody>
                    <a:bodyPr/>
                    <a:lstStyle/>
                    <a:p>
                      <a:pPr algn="ctr"/>
                      <a:r>
                        <a:rPr lang="en-US" sz="800" b="1"/>
                        <a:t>0.42</a:t>
                      </a:r>
                    </a:p>
                  </a:txBody>
                  <a:tcPr/>
                </a:tc>
                <a:extLst>
                  <a:ext uri="{0D108BD9-81ED-4DB2-BD59-A6C34878D82A}">
                    <a16:rowId xmlns:a16="http://schemas.microsoft.com/office/drawing/2014/main" val="843025566"/>
                  </a:ext>
                </a:extLst>
              </a:tr>
              <a:tr h="151244">
                <a:tc>
                  <a:txBody>
                    <a:bodyPr/>
                    <a:lstStyle/>
                    <a:p>
                      <a:pPr algn="ctr"/>
                      <a:r>
                        <a:rPr lang="en-US" sz="800" b="1"/>
                        <a:t>EfficientNetB5-ImbalanceData-CLAHE</a:t>
                      </a:r>
                    </a:p>
                  </a:txBody>
                  <a:tcPr/>
                </a:tc>
                <a:tc>
                  <a:txBody>
                    <a:bodyPr/>
                    <a:lstStyle/>
                    <a:p>
                      <a:pPr algn="ctr"/>
                      <a:r>
                        <a:rPr lang="en-US" sz="800" b="1"/>
                        <a:t>0.75</a:t>
                      </a:r>
                    </a:p>
                  </a:txBody>
                  <a:tcPr/>
                </a:tc>
                <a:tc>
                  <a:txBody>
                    <a:bodyPr/>
                    <a:lstStyle/>
                    <a:p>
                      <a:pPr algn="ctr"/>
                      <a:r>
                        <a:rPr lang="en-US" sz="800" b="1"/>
                        <a:t>0.29</a:t>
                      </a:r>
                    </a:p>
                  </a:txBody>
                  <a:tcPr/>
                </a:tc>
                <a:extLst>
                  <a:ext uri="{0D108BD9-81ED-4DB2-BD59-A6C34878D82A}">
                    <a16:rowId xmlns:a16="http://schemas.microsoft.com/office/drawing/2014/main" val="754123750"/>
                  </a:ext>
                </a:extLst>
              </a:tr>
              <a:tr h="151244">
                <a:tc>
                  <a:txBody>
                    <a:bodyPr/>
                    <a:lstStyle/>
                    <a:p>
                      <a:pPr algn="ctr"/>
                      <a:r>
                        <a:rPr lang="en-US" sz="800" b="1"/>
                        <a:t>MobileNetV2-ImbalanceData-CLAHE</a:t>
                      </a:r>
                    </a:p>
                  </a:txBody>
                  <a:tcPr/>
                </a:tc>
                <a:tc>
                  <a:txBody>
                    <a:bodyPr/>
                    <a:lstStyle/>
                    <a:p>
                      <a:pPr algn="ctr"/>
                      <a:r>
                        <a:rPr lang="en-US" sz="800" b="1"/>
                        <a:t>0.79</a:t>
                      </a:r>
                    </a:p>
                  </a:txBody>
                  <a:tcPr/>
                </a:tc>
                <a:tc>
                  <a:txBody>
                    <a:bodyPr/>
                    <a:lstStyle/>
                    <a:p>
                      <a:pPr algn="ctr"/>
                      <a:r>
                        <a:rPr lang="en-US" sz="800" b="1"/>
                        <a:t>0.52</a:t>
                      </a:r>
                    </a:p>
                  </a:txBody>
                  <a:tcPr/>
                </a:tc>
                <a:extLst>
                  <a:ext uri="{0D108BD9-81ED-4DB2-BD59-A6C34878D82A}">
                    <a16:rowId xmlns:a16="http://schemas.microsoft.com/office/drawing/2014/main" val="622599591"/>
                  </a:ext>
                </a:extLst>
              </a:tr>
              <a:tr h="151244">
                <a:tc>
                  <a:txBody>
                    <a:bodyPr/>
                    <a:lstStyle/>
                    <a:p>
                      <a:pPr algn="ctr"/>
                      <a:r>
                        <a:rPr lang="en-US" sz="800" b="1"/>
                        <a:t>EfficientNetB4-ImbalanceData-Btgraham</a:t>
                      </a:r>
                    </a:p>
                  </a:txBody>
                  <a:tcPr/>
                </a:tc>
                <a:tc>
                  <a:txBody>
                    <a:bodyPr/>
                    <a:lstStyle/>
                    <a:p>
                      <a:pPr algn="ctr"/>
                      <a:r>
                        <a:rPr lang="en-US" sz="800" b="1"/>
                        <a:t>0.75</a:t>
                      </a:r>
                    </a:p>
                  </a:txBody>
                  <a:tcPr/>
                </a:tc>
                <a:tc>
                  <a:txBody>
                    <a:bodyPr/>
                    <a:lstStyle/>
                    <a:p>
                      <a:pPr algn="ctr"/>
                      <a:r>
                        <a:rPr lang="en-US" sz="800" b="1"/>
                        <a:t>0.08</a:t>
                      </a:r>
                    </a:p>
                  </a:txBody>
                  <a:tcPr/>
                </a:tc>
                <a:extLst>
                  <a:ext uri="{0D108BD9-81ED-4DB2-BD59-A6C34878D82A}">
                    <a16:rowId xmlns:a16="http://schemas.microsoft.com/office/drawing/2014/main" val="3461127859"/>
                  </a:ext>
                </a:extLst>
              </a:tr>
              <a:tr h="151244">
                <a:tc>
                  <a:txBody>
                    <a:bodyPr/>
                    <a:lstStyle/>
                    <a:p>
                      <a:pPr algn="ctr"/>
                      <a:r>
                        <a:rPr lang="en-US" sz="800" b="1"/>
                        <a:t>EfficientNetB5-ImbalanceData-Btgraham</a:t>
                      </a:r>
                    </a:p>
                  </a:txBody>
                  <a:tcPr/>
                </a:tc>
                <a:tc>
                  <a:txBody>
                    <a:bodyPr/>
                    <a:lstStyle/>
                    <a:p>
                      <a:pPr algn="ctr"/>
                      <a:r>
                        <a:rPr lang="en-US" sz="800" b="1"/>
                        <a:t>0.77</a:t>
                      </a:r>
                    </a:p>
                  </a:txBody>
                  <a:tcPr/>
                </a:tc>
                <a:tc>
                  <a:txBody>
                    <a:bodyPr/>
                    <a:lstStyle/>
                    <a:p>
                      <a:pPr algn="ctr"/>
                      <a:r>
                        <a:rPr lang="en-US" sz="800" b="1"/>
                        <a:t>0.58</a:t>
                      </a:r>
                    </a:p>
                  </a:txBody>
                  <a:tcPr/>
                </a:tc>
                <a:extLst>
                  <a:ext uri="{0D108BD9-81ED-4DB2-BD59-A6C34878D82A}">
                    <a16:rowId xmlns:a16="http://schemas.microsoft.com/office/drawing/2014/main" val="419099912"/>
                  </a:ext>
                </a:extLst>
              </a:tr>
              <a:tr h="151244">
                <a:tc>
                  <a:txBody>
                    <a:bodyPr/>
                    <a:lstStyle/>
                    <a:p>
                      <a:pPr algn="ctr"/>
                      <a:r>
                        <a:rPr lang="en-US" sz="800" b="1"/>
                        <a:t>MobileNetV2-ImbalanceData-Btgraham</a:t>
                      </a:r>
                    </a:p>
                  </a:txBody>
                  <a:tcPr/>
                </a:tc>
                <a:tc>
                  <a:txBody>
                    <a:bodyPr/>
                    <a:lstStyle/>
                    <a:p>
                      <a:pPr algn="ctr"/>
                      <a:r>
                        <a:rPr lang="en-US" sz="800" b="1"/>
                        <a:t>0.79</a:t>
                      </a:r>
                    </a:p>
                  </a:txBody>
                  <a:tcPr/>
                </a:tc>
                <a:tc>
                  <a:txBody>
                    <a:bodyPr/>
                    <a:lstStyle/>
                    <a:p>
                      <a:pPr algn="ctr"/>
                      <a:r>
                        <a:rPr lang="en-US" sz="800" b="1"/>
                        <a:t>0.59</a:t>
                      </a:r>
                    </a:p>
                  </a:txBody>
                  <a:tcPr/>
                </a:tc>
                <a:extLst>
                  <a:ext uri="{0D108BD9-81ED-4DB2-BD59-A6C34878D82A}">
                    <a16:rowId xmlns:a16="http://schemas.microsoft.com/office/drawing/2014/main" val="818742541"/>
                  </a:ext>
                </a:extLst>
              </a:tr>
              <a:tr h="151244">
                <a:tc>
                  <a:txBody>
                    <a:bodyPr/>
                    <a:lstStyle/>
                    <a:p>
                      <a:pPr algn="ctr"/>
                      <a:r>
                        <a:rPr lang="en-US" sz="800" b="1"/>
                        <a:t>EfficientNetB4-BalanceData-Crop</a:t>
                      </a:r>
                    </a:p>
                  </a:txBody>
                  <a:tcPr/>
                </a:tc>
                <a:tc>
                  <a:txBody>
                    <a:bodyPr/>
                    <a:lstStyle/>
                    <a:p>
                      <a:pPr algn="ctr"/>
                      <a:r>
                        <a:rPr lang="en-US" sz="800" b="1"/>
                        <a:t>0.30</a:t>
                      </a:r>
                    </a:p>
                  </a:txBody>
                  <a:tcPr/>
                </a:tc>
                <a:tc>
                  <a:txBody>
                    <a:bodyPr/>
                    <a:lstStyle/>
                    <a:p>
                      <a:pPr algn="ctr"/>
                      <a:r>
                        <a:rPr lang="en-US" sz="800" b="1"/>
                        <a:t>0.25</a:t>
                      </a:r>
                    </a:p>
                  </a:txBody>
                  <a:tcPr/>
                </a:tc>
                <a:extLst>
                  <a:ext uri="{0D108BD9-81ED-4DB2-BD59-A6C34878D82A}">
                    <a16:rowId xmlns:a16="http://schemas.microsoft.com/office/drawing/2014/main" val="2068071693"/>
                  </a:ext>
                </a:extLst>
              </a:tr>
              <a:tr h="151244">
                <a:tc>
                  <a:txBody>
                    <a:bodyPr/>
                    <a:lstStyle/>
                    <a:p>
                      <a:pPr algn="ctr"/>
                      <a:r>
                        <a:rPr lang="en-US" sz="800" b="1"/>
                        <a:t>EfficientNetB5-BalanceData-Crop</a:t>
                      </a:r>
                    </a:p>
                  </a:txBody>
                  <a:tcPr/>
                </a:tc>
                <a:tc>
                  <a:txBody>
                    <a:bodyPr/>
                    <a:lstStyle/>
                    <a:p>
                      <a:pPr algn="ctr"/>
                      <a:r>
                        <a:rPr lang="en-US" sz="800" b="1"/>
                        <a:t>0.29</a:t>
                      </a:r>
                    </a:p>
                  </a:txBody>
                  <a:tcPr/>
                </a:tc>
                <a:tc>
                  <a:txBody>
                    <a:bodyPr/>
                    <a:lstStyle/>
                    <a:p>
                      <a:pPr algn="ctr"/>
                      <a:r>
                        <a:rPr lang="en-US" sz="800" b="1"/>
                        <a:t>0.14</a:t>
                      </a:r>
                    </a:p>
                  </a:txBody>
                  <a:tcPr/>
                </a:tc>
                <a:extLst>
                  <a:ext uri="{0D108BD9-81ED-4DB2-BD59-A6C34878D82A}">
                    <a16:rowId xmlns:a16="http://schemas.microsoft.com/office/drawing/2014/main" val="4128393665"/>
                  </a:ext>
                </a:extLst>
              </a:tr>
              <a:tr h="151244">
                <a:tc>
                  <a:txBody>
                    <a:bodyPr/>
                    <a:lstStyle/>
                    <a:p>
                      <a:pPr algn="ctr"/>
                      <a:r>
                        <a:rPr lang="en-US" sz="800" b="1"/>
                        <a:t>MobileNetV2-BalanceData-Crop</a:t>
                      </a:r>
                    </a:p>
                  </a:txBody>
                  <a:tcPr/>
                </a:tc>
                <a:tc>
                  <a:txBody>
                    <a:bodyPr/>
                    <a:lstStyle/>
                    <a:p>
                      <a:pPr algn="ctr"/>
                      <a:r>
                        <a:rPr lang="en-US" sz="800" b="1"/>
                        <a:t>0.33</a:t>
                      </a:r>
                    </a:p>
                  </a:txBody>
                  <a:tcPr/>
                </a:tc>
                <a:tc>
                  <a:txBody>
                    <a:bodyPr/>
                    <a:lstStyle/>
                    <a:p>
                      <a:pPr algn="ctr"/>
                      <a:r>
                        <a:rPr lang="en-US" sz="800" b="1"/>
                        <a:t>0.28</a:t>
                      </a:r>
                    </a:p>
                  </a:txBody>
                  <a:tcPr/>
                </a:tc>
                <a:extLst>
                  <a:ext uri="{0D108BD9-81ED-4DB2-BD59-A6C34878D82A}">
                    <a16:rowId xmlns:a16="http://schemas.microsoft.com/office/drawing/2014/main" val="1521421700"/>
                  </a:ext>
                </a:extLst>
              </a:tr>
              <a:tr h="151244">
                <a:tc>
                  <a:txBody>
                    <a:bodyPr/>
                    <a:lstStyle/>
                    <a:p>
                      <a:pPr algn="ctr"/>
                      <a:r>
                        <a:rPr lang="en-US" sz="800" b="1"/>
                        <a:t>EfficientNetB4-BalanceData-CLAHE</a:t>
                      </a:r>
                    </a:p>
                  </a:txBody>
                  <a:tcPr/>
                </a:tc>
                <a:tc>
                  <a:txBody>
                    <a:bodyPr/>
                    <a:lstStyle/>
                    <a:p>
                      <a:pPr algn="ctr"/>
                      <a:r>
                        <a:rPr lang="en-US" sz="800" b="1"/>
                        <a:t>0.35</a:t>
                      </a:r>
                    </a:p>
                  </a:txBody>
                  <a:tcPr/>
                </a:tc>
                <a:tc>
                  <a:txBody>
                    <a:bodyPr/>
                    <a:lstStyle/>
                    <a:p>
                      <a:pPr algn="ctr"/>
                      <a:r>
                        <a:rPr lang="en-US" sz="800" b="1"/>
                        <a:t>0.32</a:t>
                      </a:r>
                    </a:p>
                  </a:txBody>
                  <a:tcPr/>
                </a:tc>
                <a:extLst>
                  <a:ext uri="{0D108BD9-81ED-4DB2-BD59-A6C34878D82A}">
                    <a16:rowId xmlns:a16="http://schemas.microsoft.com/office/drawing/2014/main" val="3613429765"/>
                  </a:ext>
                </a:extLst>
              </a:tr>
              <a:tr h="151244">
                <a:tc>
                  <a:txBody>
                    <a:bodyPr/>
                    <a:lstStyle/>
                    <a:p>
                      <a:pPr algn="ctr"/>
                      <a:r>
                        <a:rPr lang="en-US" sz="800" b="1"/>
                        <a:t>EfficientNetB5-BalanceData-CLAHE</a:t>
                      </a:r>
                    </a:p>
                  </a:txBody>
                  <a:tcPr/>
                </a:tc>
                <a:tc>
                  <a:txBody>
                    <a:bodyPr/>
                    <a:lstStyle/>
                    <a:p>
                      <a:pPr algn="ctr"/>
                      <a:r>
                        <a:rPr lang="en-US" sz="800" b="1"/>
                        <a:t>0.31</a:t>
                      </a:r>
                    </a:p>
                  </a:txBody>
                  <a:tcPr/>
                </a:tc>
                <a:tc>
                  <a:txBody>
                    <a:bodyPr/>
                    <a:lstStyle/>
                    <a:p>
                      <a:pPr algn="ctr"/>
                      <a:r>
                        <a:rPr lang="en-US" sz="800" b="1"/>
                        <a:t>0.09</a:t>
                      </a:r>
                    </a:p>
                  </a:txBody>
                  <a:tcPr/>
                </a:tc>
                <a:extLst>
                  <a:ext uri="{0D108BD9-81ED-4DB2-BD59-A6C34878D82A}">
                    <a16:rowId xmlns:a16="http://schemas.microsoft.com/office/drawing/2014/main" val="3907936058"/>
                  </a:ext>
                </a:extLst>
              </a:tr>
              <a:tr h="151244">
                <a:tc>
                  <a:txBody>
                    <a:bodyPr/>
                    <a:lstStyle/>
                    <a:p>
                      <a:pPr algn="ctr"/>
                      <a:r>
                        <a:rPr lang="en-US" sz="800" b="1"/>
                        <a:t>MobileNetV2-BalanceData-CLAHE</a:t>
                      </a:r>
                    </a:p>
                  </a:txBody>
                  <a:tcPr/>
                </a:tc>
                <a:tc>
                  <a:txBody>
                    <a:bodyPr/>
                    <a:lstStyle/>
                    <a:p>
                      <a:pPr algn="ctr"/>
                      <a:r>
                        <a:rPr lang="en-US" sz="800" b="1"/>
                        <a:t>0.35</a:t>
                      </a:r>
                    </a:p>
                  </a:txBody>
                  <a:tcPr/>
                </a:tc>
                <a:tc>
                  <a:txBody>
                    <a:bodyPr/>
                    <a:lstStyle/>
                    <a:p>
                      <a:pPr algn="ctr"/>
                      <a:r>
                        <a:rPr lang="en-US" sz="800" b="1"/>
                        <a:t>0.28</a:t>
                      </a:r>
                    </a:p>
                  </a:txBody>
                  <a:tcPr/>
                </a:tc>
                <a:extLst>
                  <a:ext uri="{0D108BD9-81ED-4DB2-BD59-A6C34878D82A}">
                    <a16:rowId xmlns:a16="http://schemas.microsoft.com/office/drawing/2014/main" val="1578165786"/>
                  </a:ext>
                </a:extLst>
              </a:tr>
              <a:tr h="151244">
                <a:tc>
                  <a:txBody>
                    <a:bodyPr/>
                    <a:lstStyle/>
                    <a:p>
                      <a:pPr algn="ctr"/>
                      <a:r>
                        <a:rPr lang="en-US" sz="800" b="1"/>
                        <a:t>EfficientNetB4-BalanceData-Btgraham</a:t>
                      </a:r>
                    </a:p>
                  </a:txBody>
                  <a:tcPr/>
                </a:tc>
                <a:tc>
                  <a:txBody>
                    <a:bodyPr/>
                    <a:lstStyle/>
                    <a:p>
                      <a:pPr algn="ctr"/>
                      <a:r>
                        <a:rPr lang="en-US" sz="800" b="1"/>
                        <a:t>0.55</a:t>
                      </a:r>
                    </a:p>
                  </a:txBody>
                  <a:tcPr/>
                </a:tc>
                <a:tc>
                  <a:txBody>
                    <a:bodyPr/>
                    <a:lstStyle/>
                    <a:p>
                      <a:pPr algn="ctr"/>
                      <a:r>
                        <a:rPr lang="en-US" sz="800" b="1"/>
                        <a:t>0.33</a:t>
                      </a:r>
                    </a:p>
                  </a:txBody>
                  <a:tcPr/>
                </a:tc>
                <a:extLst>
                  <a:ext uri="{0D108BD9-81ED-4DB2-BD59-A6C34878D82A}">
                    <a16:rowId xmlns:a16="http://schemas.microsoft.com/office/drawing/2014/main" val="2945940365"/>
                  </a:ext>
                </a:extLst>
              </a:tr>
              <a:tr h="151244">
                <a:tc>
                  <a:txBody>
                    <a:bodyPr/>
                    <a:lstStyle/>
                    <a:p>
                      <a:pPr algn="ctr"/>
                      <a:r>
                        <a:rPr lang="en-US" sz="800" b="1"/>
                        <a:t>EfficientNetB5-BalanceData-Btgraham</a:t>
                      </a:r>
                    </a:p>
                  </a:txBody>
                  <a:tcPr/>
                </a:tc>
                <a:tc>
                  <a:txBody>
                    <a:bodyPr/>
                    <a:lstStyle/>
                    <a:p>
                      <a:pPr algn="ctr"/>
                      <a:r>
                        <a:rPr lang="en-US" sz="800" b="1"/>
                        <a:t>0.52</a:t>
                      </a:r>
                    </a:p>
                  </a:txBody>
                  <a:tcPr/>
                </a:tc>
                <a:tc>
                  <a:txBody>
                    <a:bodyPr/>
                    <a:lstStyle/>
                    <a:p>
                      <a:pPr algn="ctr"/>
                      <a:r>
                        <a:rPr lang="en-US" sz="800" b="1"/>
                        <a:t>0.48</a:t>
                      </a:r>
                    </a:p>
                  </a:txBody>
                  <a:tcPr/>
                </a:tc>
                <a:extLst>
                  <a:ext uri="{0D108BD9-81ED-4DB2-BD59-A6C34878D82A}">
                    <a16:rowId xmlns:a16="http://schemas.microsoft.com/office/drawing/2014/main" val="3647076936"/>
                  </a:ext>
                </a:extLst>
              </a:tr>
              <a:tr h="151244">
                <a:tc>
                  <a:txBody>
                    <a:bodyPr/>
                    <a:lstStyle/>
                    <a:p>
                      <a:pPr algn="ctr"/>
                      <a:r>
                        <a:rPr lang="en-US" sz="800" b="1"/>
                        <a:t>MobileNetV2-BalanceData-Btgraham</a:t>
                      </a:r>
                    </a:p>
                  </a:txBody>
                  <a:tcPr/>
                </a:tc>
                <a:tc>
                  <a:txBody>
                    <a:bodyPr/>
                    <a:lstStyle/>
                    <a:p>
                      <a:pPr algn="ctr"/>
                      <a:r>
                        <a:rPr lang="en-US" sz="800" b="1"/>
                        <a:t>0.37</a:t>
                      </a:r>
                    </a:p>
                  </a:txBody>
                  <a:tcPr/>
                </a:tc>
                <a:tc>
                  <a:txBody>
                    <a:bodyPr/>
                    <a:lstStyle/>
                    <a:p>
                      <a:pPr algn="ctr"/>
                      <a:r>
                        <a:rPr lang="en-US" sz="800" b="1"/>
                        <a:t>0.33</a:t>
                      </a:r>
                    </a:p>
                  </a:txBody>
                  <a:tcPr/>
                </a:tc>
                <a:extLst>
                  <a:ext uri="{0D108BD9-81ED-4DB2-BD59-A6C34878D82A}">
                    <a16:rowId xmlns:a16="http://schemas.microsoft.com/office/drawing/2014/main" val="2443194109"/>
                  </a:ext>
                </a:extLst>
              </a:tr>
              <a:tr h="151244">
                <a:tc>
                  <a:txBody>
                    <a:bodyPr/>
                    <a:lstStyle/>
                    <a:p>
                      <a:pPr algn="ctr"/>
                      <a:r>
                        <a:rPr lang="en-US" sz="800" b="1"/>
                        <a:t>EfficientNetB5-MultiClass-v1</a:t>
                      </a:r>
                    </a:p>
                  </a:txBody>
                  <a:tcPr/>
                </a:tc>
                <a:tc>
                  <a:txBody>
                    <a:bodyPr/>
                    <a:lstStyle/>
                    <a:p>
                      <a:pPr algn="ctr"/>
                      <a:r>
                        <a:rPr lang="en-US" sz="800" b="1"/>
                        <a:t>0.51</a:t>
                      </a:r>
                    </a:p>
                  </a:txBody>
                  <a:tcPr/>
                </a:tc>
                <a:tc>
                  <a:txBody>
                    <a:bodyPr/>
                    <a:lstStyle/>
                    <a:p>
                      <a:pPr algn="ctr"/>
                      <a:r>
                        <a:rPr lang="en-US" sz="800" b="1"/>
                        <a:t>0.24</a:t>
                      </a:r>
                    </a:p>
                  </a:txBody>
                  <a:tcPr/>
                </a:tc>
                <a:extLst>
                  <a:ext uri="{0D108BD9-81ED-4DB2-BD59-A6C34878D82A}">
                    <a16:rowId xmlns:a16="http://schemas.microsoft.com/office/drawing/2014/main" val="962144177"/>
                  </a:ext>
                </a:extLst>
              </a:tr>
              <a:tr h="151244">
                <a:tc>
                  <a:txBody>
                    <a:bodyPr/>
                    <a:lstStyle/>
                    <a:p>
                      <a:pPr algn="ctr"/>
                      <a:r>
                        <a:rPr lang="en-US" sz="800" b="1"/>
                        <a:t>EfficientNetB5-MultiClass-v2</a:t>
                      </a:r>
                    </a:p>
                  </a:txBody>
                  <a:tcPr/>
                </a:tc>
                <a:tc>
                  <a:txBody>
                    <a:bodyPr/>
                    <a:lstStyle/>
                    <a:p>
                      <a:pPr algn="ctr"/>
                      <a:r>
                        <a:rPr lang="en-US" sz="800" b="1"/>
                        <a:t>0.54</a:t>
                      </a:r>
                    </a:p>
                  </a:txBody>
                  <a:tcPr/>
                </a:tc>
                <a:tc>
                  <a:txBody>
                    <a:bodyPr/>
                    <a:lstStyle/>
                    <a:p>
                      <a:pPr algn="ctr"/>
                      <a:r>
                        <a:rPr lang="en-US" sz="800" b="1"/>
                        <a:t>0.24</a:t>
                      </a:r>
                    </a:p>
                  </a:txBody>
                  <a:tcPr/>
                </a:tc>
                <a:extLst>
                  <a:ext uri="{0D108BD9-81ED-4DB2-BD59-A6C34878D82A}">
                    <a16:rowId xmlns:a16="http://schemas.microsoft.com/office/drawing/2014/main" val="2005216219"/>
                  </a:ext>
                </a:extLst>
              </a:tr>
              <a:tr h="151244">
                <a:tc>
                  <a:txBody>
                    <a:bodyPr/>
                    <a:lstStyle/>
                    <a:p>
                      <a:pPr algn="ctr"/>
                      <a:r>
                        <a:rPr lang="en-US" sz="800" b="1"/>
                        <a:t>EfficientNetB5-MultiModel-Imbalance0.4</a:t>
                      </a:r>
                    </a:p>
                  </a:txBody>
                  <a:tcPr/>
                </a:tc>
                <a:tc>
                  <a:txBody>
                    <a:bodyPr/>
                    <a:lstStyle/>
                    <a:p>
                      <a:pPr algn="ctr"/>
                      <a:r>
                        <a:rPr lang="en-US" sz="800" b="1"/>
                        <a:t>0.80</a:t>
                      </a:r>
                    </a:p>
                  </a:txBody>
                  <a:tcPr/>
                </a:tc>
                <a:tc>
                  <a:txBody>
                    <a:bodyPr/>
                    <a:lstStyle/>
                    <a:p>
                      <a:pPr algn="ctr"/>
                      <a:r>
                        <a:rPr lang="en-US" sz="800" b="1"/>
                        <a:t>0.70</a:t>
                      </a:r>
                    </a:p>
                  </a:txBody>
                  <a:tcPr/>
                </a:tc>
                <a:extLst>
                  <a:ext uri="{0D108BD9-81ED-4DB2-BD59-A6C34878D82A}">
                    <a16:rowId xmlns:a16="http://schemas.microsoft.com/office/drawing/2014/main" val="2939457150"/>
                  </a:ext>
                </a:extLst>
              </a:tr>
              <a:tr h="151244">
                <a:tc>
                  <a:txBody>
                    <a:bodyPr/>
                    <a:lstStyle/>
                    <a:p>
                      <a:pPr algn="ctr"/>
                      <a:r>
                        <a:rPr lang="en-US" sz="800" b="1"/>
                        <a:t>EfficientNetB5-MultiModel-Balance0.5</a:t>
                      </a:r>
                    </a:p>
                  </a:txBody>
                  <a:tcPr/>
                </a:tc>
                <a:tc>
                  <a:txBody>
                    <a:bodyPr/>
                    <a:lstStyle/>
                    <a:p>
                      <a:pPr algn="ctr"/>
                      <a:r>
                        <a:rPr lang="en-US" sz="800" b="1"/>
                        <a:t>0.73</a:t>
                      </a:r>
                    </a:p>
                  </a:txBody>
                  <a:tcPr/>
                </a:tc>
                <a:tc>
                  <a:txBody>
                    <a:bodyPr/>
                    <a:lstStyle/>
                    <a:p>
                      <a:pPr algn="ctr"/>
                      <a:r>
                        <a:rPr lang="en-US" sz="800" b="1"/>
                        <a:t>0.65</a:t>
                      </a:r>
                    </a:p>
                  </a:txBody>
                  <a:tcPr/>
                </a:tc>
                <a:extLst>
                  <a:ext uri="{0D108BD9-81ED-4DB2-BD59-A6C34878D82A}">
                    <a16:rowId xmlns:a16="http://schemas.microsoft.com/office/drawing/2014/main" val="3002520298"/>
                  </a:ext>
                </a:extLst>
              </a:tr>
              <a:tr h="15124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a:t>EfficientNetB5-MultiModel-Balance0.4</a:t>
                      </a:r>
                    </a:p>
                  </a:txBody>
                  <a:tcPr/>
                </a:tc>
                <a:tc>
                  <a:txBody>
                    <a:bodyPr/>
                    <a:lstStyle/>
                    <a:p>
                      <a:pPr algn="ctr"/>
                      <a:r>
                        <a:rPr lang="en-US" sz="800" b="1"/>
                        <a:t>0.78</a:t>
                      </a:r>
                    </a:p>
                  </a:txBody>
                  <a:tcPr/>
                </a:tc>
                <a:tc>
                  <a:txBody>
                    <a:bodyPr/>
                    <a:lstStyle/>
                    <a:p>
                      <a:pPr algn="ctr"/>
                      <a:r>
                        <a:rPr lang="en-US" sz="800" b="1" i="0">
                          <a:solidFill>
                            <a:srgbClr val="C00000"/>
                          </a:solidFill>
                        </a:rPr>
                        <a:t>0.74</a:t>
                      </a:r>
                    </a:p>
                  </a:txBody>
                  <a:tcPr/>
                </a:tc>
                <a:extLst>
                  <a:ext uri="{0D108BD9-81ED-4DB2-BD59-A6C34878D82A}">
                    <a16:rowId xmlns:a16="http://schemas.microsoft.com/office/drawing/2014/main" val="334507371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1"/>
        <p:cNvGrpSpPr/>
        <p:nvPr/>
      </p:nvGrpSpPr>
      <p:grpSpPr>
        <a:xfrm>
          <a:off x="0" y="0"/>
          <a:ext cx="0" cy="0"/>
          <a:chOff x="0" y="0"/>
          <a:chExt cx="0" cy="0"/>
        </a:xfrm>
      </p:grpSpPr>
      <p:graphicFrame>
        <p:nvGraphicFramePr>
          <p:cNvPr id="902" name="Google Shape;902;p69"/>
          <p:cNvGraphicFramePr/>
          <p:nvPr/>
        </p:nvGraphicFramePr>
        <p:xfrm>
          <a:off x="952500" y="931325"/>
          <a:ext cx="7239000" cy="3565890"/>
        </p:xfrm>
        <a:graphic>
          <a:graphicData uri="http://schemas.openxmlformats.org/drawingml/2006/table">
            <a:tbl>
              <a:tblPr>
                <a:noFill/>
                <a:tableStyleId>{30415395-A75C-404F-A75B-FE907EB630FE}</a:tableStyleId>
              </a:tblPr>
              <a:tblGrid>
                <a:gridCol w="1343550">
                  <a:extLst>
                    <a:ext uri="{9D8B030D-6E8A-4147-A177-3AD203B41FA5}">
                      <a16:colId xmlns:a16="http://schemas.microsoft.com/office/drawing/2014/main" val="20000"/>
                    </a:ext>
                  </a:extLst>
                </a:gridCol>
                <a:gridCol w="34824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solidFill>
                            <a:srgbClr val="212121"/>
                          </a:solidFill>
                        </a:rPr>
                        <a:t>Rank</a:t>
                      </a:r>
                      <a:endParaRPr b="1">
                        <a:solidFill>
                          <a:srgbClr val="212121"/>
                        </a:solidFill>
                      </a:endParaRPr>
                    </a:p>
                  </a:txBody>
                  <a:tcPr marL="91425" marR="91425" marT="91425" marB="91425">
                    <a:solidFill>
                      <a:srgbClr val="D7DFE5"/>
                    </a:solidFill>
                  </a:tcPr>
                </a:tc>
                <a:tc>
                  <a:txBody>
                    <a:bodyPr/>
                    <a:lstStyle/>
                    <a:p>
                      <a:pPr marL="0" lvl="0" indent="0" algn="ctr" rtl="0">
                        <a:spcBef>
                          <a:spcPts val="0"/>
                        </a:spcBef>
                        <a:spcAft>
                          <a:spcPts val="0"/>
                        </a:spcAft>
                        <a:buNone/>
                      </a:pPr>
                      <a:r>
                        <a:rPr lang="en" b="1">
                          <a:solidFill>
                            <a:srgbClr val="212121"/>
                          </a:solidFill>
                        </a:rPr>
                        <a:t>Team</a:t>
                      </a:r>
                      <a:endParaRPr b="1">
                        <a:solidFill>
                          <a:srgbClr val="212121"/>
                        </a:solidFill>
                      </a:endParaRPr>
                    </a:p>
                  </a:txBody>
                  <a:tcPr marL="91425" marR="91425" marT="91425" marB="91425">
                    <a:solidFill>
                      <a:srgbClr val="D7DFE5"/>
                    </a:solidFill>
                  </a:tcPr>
                </a:tc>
                <a:tc>
                  <a:txBody>
                    <a:bodyPr/>
                    <a:lstStyle/>
                    <a:p>
                      <a:pPr marL="0" lvl="0" indent="0" algn="ctr" rtl="0">
                        <a:spcBef>
                          <a:spcPts val="0"/>
                        </a:spcBef>
                        <a:spcAft>
                          <a:spcPts val="0"/>
                        </a:spcAft>
                        <a:buNone/>
                      </a:pPr>
                      <a:r>
                        <a:rPr lang="en" b="1">
                          <a:solidFill>
                            <a:srgbClr val="212121"/>
                          </a:solidFill>
                        </a:rPr>
                        <a:t>Kappa Score</a:t>
                      </a:r>
                      <a:endParaRPr b="1">
                        <a:solidFill>
                          <a:srgbClr val="212121"/>
                        </a:solidFill>
                      </a:endParaRPr>
                    </a:p>
                  </a:txBody>
                  <a:tcPr marL="91425" marR="91425" marT="91425" marB="91425">
                    <a:solidFill>
                      <a:srgbClr val="D7DFE5"/>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t>1</a:t>
                      </a:r>
                      <a:endParaRPr b="1"/>
                    </a:p>
                  </a:txBody>
                  <a:tcPr marL="91425" marR="91425" marT="91425" marB="91425">
                    <a:solidFill>
                      <a:srgbClr val="D7DFE5"/>
                    </a:solidFill>
                  </a:tcPr>
                </a:tc>
                <a:tc>
                  <a:txBody>
                    <a:bodyPr/>
                    <a:lstStyle/>
                    <a:p>
                      <a:pPr marL="0" lvl="0" indent="0" algn="ctr" rtl="0">
                        <a:spcBef>
                          <a:spcPts val="0"/>
                        </a:spcBef>
                        <a:spcAft>
                          <a:spcPts val="0"/>
                        </a:spcAft>
                        <a:buNone/>
                      </a:pPr>
                      <a:r>
                        <a:rPr lang="en" b="1"/>
                        <a:t>Min-Pooling</a:t>
                      </a:r>
                      <a:endParaRPr b="1"/>
                    </a:p>
                  </a:txBody>
                  <a:tcPr marL="91425" marR="91425" marT="91425" marB="91425">
                    <a:solidFill>
                      <a:srgbClr val="FFFFFF"/>
                    </a:solidFill>
                  </a:tcPr>
                </a:tc>
                <a:tc>
                  <a:txBody>
                    <a:bodyPr/>
                    <a:lstStyle/>
                    <a:p>
                      <a:pPr marL="0" lvl="0" indent="0" algn="ctr" rtl="0">
                        <a:spcBef>
                          <a:spcPts val="0"/>
                        </a:spcBef>
                        <a:spcAft>
                          <a:spcPts val="0"/>
                        </a:spcAft>
                        <a:buNone/>
                      </a:pPr>
                      <a:r>
                        <a:rPr lang="en" b="1"/>
                        <a:t>0.84957</a:t>
                      </a:r>
                      <a:endParaRPr b="1"/>
                    </a:p>
                  </a:txBody>
                  <a:tcPr marL="91425" marR="91425" marT="91425" marB="91425">
                    <a:solidFill>
                      <a:srgbClr val="FFFFFF"/>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t>2</a:t>
                      </a:r>
                      <a:endParaRPr b="1"/>
                    </a:p>
                  </a:txBody>
                  <a:tcPr marL="91425" marR="91425" marT="91425" marB="91425">
                    <a:solidFill>
                      <a:srgbClr val="D7DFE5"/>
                    </a:solidFill>
                  </a:tcPr>
                </a:tc>
                <a:tc>
                  <a:txBody>
                    <a:bodyPr/>
                    <a:lstStyle/>
                    <a:p>
                      <a:pPr marL="0" lvl="0" indent="0" algn="ctr" rtl="0">
                        <a:spcBef>
                          <a:spcPts val="0"/>
                        </a:spcBef>
                        <a:spcAft>
                          <a:spcPts val="0"/>
                        </a:spcAft>
                        <a:buNone/>
                      </a:pPr>
                      <a:r>
                        <a:rPr lang="en" b="1"/>
                        <a:t>o_O</a:t>
                      </a:r>
                      <a:endParaRPr b="1"/>
                    </a:p>
                  </a:txBody>
                  <a:tcPr marL="91425" marR="91425" marT="91425" marB="91425">
                    <a:solidFill>
                      <a:srgbClr val="FFFFFF"/>
                    </a:solidFill>
                  </a:tcPr>
                </a:tc>
                <a:tc>
                  <a:txBody>
                    <a:bodyPr/>
                    <a:lstStyle/>
                    <a:p>
                      <a:pPr marL="0" lvl="0" indent="0" algn="ctr" rtl="0">
                        <a:spcBef>
                          <a:spcPts val="0"/>
                        </a:spcBef>
                        <a:spcAft>
                          <a:spcPts val="0"/>
                        </a:spcAft>
                        <a:buNone/>
                      </a:pPr>
                      <a:r>
                        <a:rPr lang="en" b="1"/>
                        <a:t>0.84478</a:t>
                      </a:r>
                      <a:endParaRPr b="1"/>
                    </a:p>
                  </a:txBody>
                  <a:tcPr marL="91425" marR="91425" marT="91425" marB="91425">
                    <a:solidFill>
                      <a:srgbClr val="FFFFFF"/>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t>3</a:t>
                      </a:r>
                      <a:endParaRPr b="1"/>
                    </a:p>
                  </a:txBody>
                  <a:tcPr marL="91425" marR="91425" marT="91425" marB="91425">
                    <a:solidFill>
                      <a:srgbClr val="D7DFE5"/>
                    </a:solidFill>
                  </a:tcPr>
                </a:tc>
                <a:tc>
                  <a:txBody>
                    <a:bodyPr/>
                    <a:lstStyle/>
                    <a:p>
                      <a:pPr marL="0" lvl="0" indent="0" algn="ctr" rtl="0">
                        <a:spcBef>
                          <a:spcPts val="0"/>
                        </a:spcBef>
                        <a:spcAft>
                          <a:spcPts val="0"/>
                        </a:spcAft>
                        <a:buNone/>
                      </a:pPr>
                      <a:r>
                        <a:rPr lang="en" b="1"/>
                        <a:t>Reformed Gamblers</a:t>
                      </a:r>
                      <a:endParaRPr b="1"/>
                    </a:p>
                  </a:txBody>
                  <a:tcPr marL="91425" marR="91425" marT="91425" marB="91425">
                    <a:solidFill>
                      <a:srgbClr val="FFFFFF"/>
                    </a:solidFill>
                  </a:tcPr>
                </a:tc>
                <a:tc>
                  <a:txBody>
                    <a:bodyPr/>
                    <a:lstStyle/>
                    <a:p>
                      <a:pPr marL="0" lvl="0" indent="0" algn="ctr" rtl="0">
                        <a:spcBef>
                          <a:spcPts val="0"/>
                        </a:spcBef>
                        <a:spcAft>
                          <a:spcPts val="0"/>
                        </a:spcAft>
                        <a:buNone/>
                      </a:pPr>
                      <a:r>
                        <a:rPr lang="en" b="1"/>
                        <a:t>0.83936</a:t>
                      </a:r>
                      <a:endParaRPr b="1"/>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b="1"/>
                        <a:t>4</a:t>
                      </a:r>
                      <a:endParaRPr b="1"/>
                    </a:p>
                  </a:txBody>
                  <a:tcPr marL="91425" marR="91425" marT="91425" marB="91425">
                    <a:solidFill>
                      <a:srgbClr val="D7DFE5"/>
                    </a:solidFill>
                  </a:tcPr>
                </a:tc>
                <a:tc>
                  <a:txBody>
                    <a:bodyPr/>
                    <a:lstStyle/>
                    <a:p>
                      <a:pPr marL="0" lvl="0" indent="0" algn="ctr" rtl="0">
                        <a:spcBef>
                          <a:spcPts val="0"/>
                        </a:spcBef>
                        <a:spcAft>
                          <a:spcPts val="0"/>
                        </a:spcAft>
                        <a:buNone/>
                      </a:pPr>
                      <a:r>
                        <a:rPr lang="en" b="1"/>
                        <a:t>Julian de Wit &amp; Daniel Hammack</a:t>
                      </a:r>
                      <a:endParaRPr b="1"/>
                    </a:p>
                  </a:txBody>
                  <a:tcPr marL="91425" marR="91425" marT="91425" marB="91425">
                    <a:solidFill>
                      <a:srgbClr val="FFFFFF"/>
                    </a:solidFill>
                  </a:tcPr>
                </a:tc>
                <a:tc>
                  <a:txBody>
                    <a:bodyPr/>
                    <a:lstStyle/>
                    <a:p>
                      <a:pPr marL="0" lvl="0" indent="0" algn="ctr" rtl="0">
                        <a:spcBef>
                          <a:spcPts val="0"/>
                        </a:spcBef>
                        <a:spcAft>
                          <a:spcPts val="0"/>
                        </a:spcAft>
                        <a:buNone/>
                      </a:pPr>
                      <a:r>
                        <a:rPr lang="en" b="1"/>
                        <a:t>0.83625</a:t>
                      </a:r>
                      <a:endParaRPr b="1"/>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b="1"/>
                        <a:t>5</a:t>
                      </a:r>
                      <a:endParaRPr b="1"/>
                    </a:p>
                  </a:txBody>
                  <a:tcPr marL="91425" marR="91425" marT="91425" marB="91425">
                    <a:solidFill>
                      <a:srgbClr val="D7DFE5"/>
                    </a:solidFill>
                  </a:tcPr>
                </a:tc>
                <a:tc>
                  <a:txBody>
                    <a:bodyPr/>
                    <a:lstStyle/>
                    <a:p>
                      <a:pPr marL="0" lvl="0" indent="0" algn="ctr" rtl="0">
                        <a:spcBef>
                          <a:spcPts val="0"/>
                        </a:spcBef>
                        <a:spcAft>
                          <a:spcPts val="0"/>
                        </a:spcAft>
                        <a:buNone/>
                      </a:pPr>
                      <a:r>
                        <a:rPr lang="en" b="1"/>
                        <a:t>Jeffrey De Fauw</a:t>
                      </a:r>
                      <a:endParaRPr b="1"/>
                    </a:p>
                  </a:txBody>
                  <a:tcPr marL="91425" marR="91425" marT="91425" marB="91425">
                    <a:solidFill>
                      <a:srgbClr val="FFFFFF"/>
                    </a:solidFill>
                  </a:tcPr>
                </a:tc>
                <a:tc>
                  <a:txBody>
                    <a:bodyPr/>
                    <a:lstStyle/>
                    <a:p>
                      <a:pPr marL="0" lvl="0" indent="0" algn="ctr" rtl="0">
                        <a:spcBef>
                          <a:spcPts val="0"/>
                        </a:spcBef>
                        <a:spcAft>
                          <a:spcPts val="0"/>
                        </a:spcAft>
                        <a:buNone/>
                      </a:pPr>
                      <a:r>
                        <a:rPr lang="en" b="1"/>
                        <a:t>0.82898</a:t>
                      </a:r>
                      <a:endParaRPr b="1"/>
                    </a:p>
                  </a:txBody>
                  <a:tcPr marL="91425" marR="91425" marT="91425" marB="91425">
                    <a:solidFill>
                      <a:srgbClr val="FFFFFF"/>
                    </a:solidFill>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b="1"/>
                        <a:t>...</a:t>
                      </a:r>
                      <a:endParaRPr b="1"/>
                    </a:p>
                  </a:txBody>
                  <a:tcPr marL="91425" marR="91425" marT="91425" marB="91425">
                    <a:solidFill>
                      <a:srgbClr val="D7DFE5"/>
                    </a:solidFill>
                  </a:tcPr>
                </a:tc>
                <a:tc>
                  <a:txBody>
                    <a:bodyPr/>
                    <a:lstStyle/>
                    <a:p>
                      <a:pPr marL="0" lvl="0" indent="0" algn="ctr" rtl="0">
                        <a:spcBef>
                          <a:spcPts val="0"/>
                        </a:spcBef>
                        <a:spcAft>
                          <a:spcPts val="0"/>
                        </a:spcAft>
                        <a:buNone/>
                      </a:pPr>
                      <a:r>
                        <a:rPr lang="en" b="1"/>
                        <a:t>...</a:t>
                      </a:r>
                      <a:endParaRPr b="1"/>
                    </a:p>
                  </a:txBody>
                  <a:tcPr marL="91425" marR="91425" marT="91425" marB="91425">
                    <a:solidFill>
                      <a:srgbClr val="FFFFFF"/>
                    </a:solidFill>
                  </a:tcPr>
                </a:tc>
                <a:tc>
                  <a:txBody>
                    <a:bodyPr/>
                    <a:lstStyle/>
                    <a:p>
                      <a:pPr marL="0" lvl="0" indent="0" algn="ctr" rtl="0">
                        <a:spcBef>
                          <a:spcPts val="0"/>
                        </a:spcBef>
                        <a:spcAft>
                          <a:spcPts val="0"/>
                        </a:spcAft>
                        <a:buNone/>
                      </a:pPr>
                      <a:r>
                        <a:rPr lang="en" b="1"/>
                        <a:t>...</a:t>
                      </a:r>
                      <a:endParaRPr b="1"/>
                    </a:p>
                  </a:txBody>
                  <a:tcPr marL="91425" marR="91425" marT="91425" marB="91425">
                    <a:solidFill>
                      <a:srgbClr val="FFFFFF"/>
                    </a:solidFill>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25</a:t>
                      </a:r>
                      <a:endParaRPr b="1"/>
                    </a:p>
                  </a:txBody>
                  <a:tcPr marL="91425" marR="91425" marT="91425" marB="91425">
                    <a:solidFill>
                      <a:srgbClr val="D7DFE5"/>
                    </a:solidFill>
                  </a:tcPr>
                </a:tc>
                <a:tc>
                  <a:txBody>
                    <a:bodyPr/>
                    <a:lstStyle/>
                    <a:p>
                      <a:pPr marL="0" lvl="0" indent="0" algn="ctr" rtl="0">
                        <a:spcBef>
                          <a:spcPts val="0"/>
                        </a:spcBef>
                        <a:spcAft>
                          <a:spcPts val="0"/>
                        </a:spcAft>
                        <a:buNone/>
                      </a:pPr>
                      <a:r>
                        <a:rPr lang="en" b="1"/>
                        <a:t>tk</a:t>
                      </a:r>
                      <a:endParaRPr b="1"/>
                    </a:p>
                  </a:txBody>
                  <a:tcPr marL="91425" marR="91425" marT="91425" marB="91425">
                    <a:solidFill>
                      <a:srgbClr val="FFFFFF"/>
                    </a:solidFill>
                  </a:tcPr>
                </a:tc>
                <a:tc>
                  <a:txBody>
                    <a:bodyPr/>
                    <a:lstStyle/>
                    <a:p>
                      <a:pPr marL="0" lvl="0" indent="0" algn="ctr" rtl="0">
                        <a:spcBef>
                          <a:spcPts val="0"/>
                        </a:spcBef>
                        <a:spcAft>
                          <a:spcPts val="0"/>
                        </a:spcAft>
                        <a:buNone/>
                      </a:pPr>
                      <a:r>
                        <a:rPr lang="en" b="1"/>
                        <a:t>0.75025</a:t>
                      </a:r>
                      <a:endParaRPr b="1"/>
                    </a:p>
                  </a:txBody>
                  <a:tcPr marL="91425" marR="91425" marT="91425" marB="91425">
                    <a:solidFill>
                      <a:srgbClr val="FFFFFF"/>
                    </a:solidFill>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 b="1"/>
                        <a:t>26</a:t>
                      </a:r>
                      <a:endParaRPr b="1"/>
                    </a:p>
                  </a:txBody>
                  <a:tcPr marL="91425" marR="91425" marT="91425" marB="91425">
                    <a:solidFill>
                      <a:srgbClr val="D7DFE5"/>
                    </a:solidFill>
                  </a:tcPr>
                </a:tc>
                <a:tc>
                  <a:txBody>
                    <a:bodyPr/>
                    <a:lstStyle/>
                    <a:p>
                      <a:pPr marL="0" lvl="0" indent="0" algn="ctr" rtl="0">
                        <a:spcBef>
                          <a:spcPts val="0"/>
                        </a:spcBef>
                        <a:spcAft>
                          <a:spcPts val="0"/>
                        </a:spcAft>
                        <a:buNone/>
                      </a:pPr>
                      <a:r>
                        <a:rPr lang="en" b="1" u="sng"/>
                        <a:t>Our model</a:t>
                      </a:r>
                      <a:endParaRPr b="1" u="sng"/>
                    </a:p>
                  </a:txBody>
                  <a:tcPr marL="91425" marR="91425" marT="91425" marB="91425">
                    <a:solidFill>
                      <a:srgbClr val="FFFFFF"/>
                    </a:solidFill>
                  </a:tcPr>
                </a:tc>
                <a:tc>
                  <a:txBody>
                    <a:bodyPr/>
                    <a:lstStyle/>
                    <a:p>
                      <a:pPr marL="0" lvl="0" indent="0" algn="ctr" rtl="0">
                        <a:spcBef>
                          <a:spcPts val="0"/>
                        </a:spcBef>
                        <a:spcAft>
                          <a:spcPts val="0"/>
                        </a:spcAft>
                        <a:buNone/>
                      </a:pPr>
                      <a:r>
                        <a:rPr lang="en" b="1" u="sng"/>
                        <a:t>0.74502</a:t>
                      </a:r>
                      <a:endParaRPr b="1" u="sng"/>
                    </a:p>
                  </a:txBody>
                  <a:tcPr marL="91425" marR="91425" marT="91425" marB="91425">
                    <a:solidFill>
                      <a:srgbClr val="FFFFFF"/>
                    </a:solidFill>
                  </a:tcPr>
                </a:tc>
                <a:extLst>
                  <a:ext uri="{0D108BD9-81ED-4DB2-BD59-A6C34878D82A}">
                    <a16:rowId xmlns:a16="http://schemas.microsoft.com/office/drawing/2014/main" val="10008"/>
                  </a:ext>
                </a:extLst>
              </a:tr>
            </a:tbl>
          </a:graphicData>
        </a:graphic>
      </p:graphicFrame>
      <p:sp>
        <p:nvSpPr>
          <p:cNvPr id="903" name="Google Shape;903;p69"/>
          <p:cNvSpPr txBox="1"/>
          <p:nvPr/>
        </p:nvSpPr>
        <p:spPr>
          <a:xfrm>
            <a:off x="0" y="4726250"/>
            <a:ext cx="4205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Fira Sans Condensed Light"/>
                <a:ea typeface="Fira Sans Condensed Light"/>
                <a:cs typeface="Fira Sans Condensed Light"/>
                <a:sym typeface="Fira Sans Condensed Light"/>
                <a:hlinkClick r:id="rId4"/>
              </a:rPr>
              <a:t>https://www.kaggle.com/c/diabetic-retinopathy-detection/leaderboard</a:t>
            </a:r>
            <a:endParaRPr sz="1100">
              <a:latin typeface="Fira Sans Condensed Light"/>
              <a:ea typeface="Fira Sans Condensed Light"/>
              <a:cs typeface="Fira Sans Condensed Light"/>
              <a:sym typeface="Fira Sans Condensed Light"/>
            </a:endParaRPr>
          </a:p>
        </p:txBody>
      </p:sp>
      <p:sp>
        <p:nvSpPr>
          <p:cNvPr id="904" name="Google Shape;904;p69"/>
          <p:cNvSpPr txBox="1">
            <a:spLocks noGrp="1"/>
          </p:cNvSpPr>
          <p:nvPr>
            <p:ph type="title" idx="4294967295"/>
          </p:nvPr>
        </p:nvSpPr>
        <p:spPr>
          <a:xfrm>
            <a:off x="902125" y="63250"/>
            <a:ext cx="7311600" cy="68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Arial"/>
                <a:ea typeface="Arial"/>
                <a:cs typeface="Arial"/>
                <a:sym typeface="Arial"/>
              </a:rPr>
              <a:t>Kaggle submitting</a:t>
            </a:r>
            <a:endParaRPr sz="24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animEffect transition="in" filter="fade">
                                      <p:cBhvr>
                                        <p:cTn id="7" dur="500"/>
                                        <p:tgtEl>
                                          <p:spTgt spid="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0"/>
        <p:cNvGrpSpPr/>
        <p:nvPr/>
      </p:nvGrpSpPr>
      <p:grpSpPr>
        <a:xfrm>
          <a:off x="0" y="0"/>
          <a:ext cx="0" cy="0"/>
          <a:chOff x="0" y="0"/>
          <a:chExt cx="0" cy="0"/>
        </a:xfrm>
      </p:grpSpPr>
      <p:sp>
        <p:nvSpPr>
          <p:cNvPr id="1011" name="Google Shape;1011;p7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Tổng kết</a:t>
            </a:r>
            <a:endParaRPr sz="3000">
              <a:latin typeface="Arial"/>
              <a:ea typeface="Arial"/>
              <a:cs typeface="Arial"/>
              <a:sym typeface="Arial"/>
            </a:endParaRPr>
          </a:p>
        </p:txBody>
      </p:sp>
      <p:sp>
        <p:nvSpPr>
          <p:cNvPr id="1012" name="Google Shape;1012;p74"/>
          <p:cNvSpPr txBox="1">
            <a:spLocks noGrp="1"/>
          </p:cNvSpPr>
          <p:nvPr>
            <p:ph type="body" idx="1"/>
          </p:nvPr>
        </p:nvSpPr>
        <p:spPr>
          <a:xfrm>
            <a:off x="799023" y="1082525"/>
            <a:ext cx="7704000" cy="2493836"/>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298450" algn="l" rtl="0">
              <a:spcBef>
                <a:spcPts val="0"/>
              </a:spcBef>
              <a:spcAft>
                <a:spcPts val="0"/>
              </a:spcAft>
              <a:buClr>
                <a:schemeClr val="lt2"/>
              </a:buClr>
              <a:buSzPts val="1100"/>
              <a:buAutoNum type="arabicPeriod"/>
            </a:pPr>
            <a:r>
              <a:rPr lang="en-US" sz="1800">
                <a:solidFill>
                  <a:schemeClr val="lt2"/>
                </a:solidFill>
                <a:latin typeface="+mj-lt"/>
              </a:rPr>
              <a:t>Trong 2 cách xử lý ảnh là CLAHE và Btgraham thì Btgraham có cách xử lý phù hợp hơn, cho kết quả tốt hơn.</a:t>
            </a:r>
          </a:p>
          <a:p>
            <a:pPr marL="457200" lvl="0" indent="-298450" algn="l" rtl="0">
              <a:spcBef>
                <a:spcPts val="0"/>
              </a:spcBef>
              <a:spcAft>
                <a:spcPts val="0"/>
              </a:spcAft>
              <a:buClr>
                <a:schemeClr val="lt2"/>
              </a:buClr>
              <a:buSzPts val="1100"/>
              <a:buAutoNum type="arabicPeriod"/>
            </a:pPr>
            <a:r>
              <a:rPr lang="en-US" sz="1800">
                <a:solidFill>
                  <a:schemeClr val="lt2"/>
                </a:solidFill>
                <a:latin typeface="+mj-lt"/>
              </a:rPr>
              <a:t>Trong 3 model được xử dụng xuyên suốt là MobileNetV2, EfficientNetB4 và EfficientNetB5 thì EfficientNetB5 cho ra mô hình có kết quả tốt hơn.</a:t>
            </a:r>
          </a:p>
          <a:p>
            <a:pPr marL="457200" lvl="0" indent="-298450" algn="l" rtl="0">
              <a:spcBef>
                <a:spcPts val="0"/>
              </a:spcBef>
              <a:spcAft>
                <a:spcPts val="0"/>
              </a:spcAft>
              <a:buClr>
                <a:schemeClr val="lt2"/>
              </a:buClr>
              <a:buSzPts val="1100"/>
              <a:buAutoNum type="arabicPeriod"/>
            </a:pPr>
            <a:r>
              <a:rPr lang="en-US" sz="1800">
                <a:solidFill>
                  <a:schemeClr val="lt2"/>
                </a:solidFill>
                <a:latin typeface="+mj-lt"/>
              </a:rPr>
              <a:t>Model tốt nhất hiện tại đã phần nào xử lý tốt trên bộ dữ liệu bị mất cân bằng, tuy nhiên vẫn còn nhiều trường hợp mô hình dự đoán sai.</a:t>
            </a:r>
            <a:endParaRPr sz="1800">
              <a:solidFill>
                <a:schemeClr val="lt2"/>
              </a:solidFill>
              <a:latin typeface="+mj-l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solidFill>
                <a:schemeClr val="lt2"/>
              </a:solidFill>
            </a:endParaRPr>
          </a:p>
          <a:p>
            <a:pPr marL="0" lvl="0" indent="0" algn="l" rtl="0">
              <a:spcBef>
                <a:spcPts val="1600"/>
              </a:spcBef>
              <a:spcAft>
                <a:spcPts val="1600"/>
              </a:spcAft>
              <a:buNone/>
            </a:pPr>
            <a:endParaRPr>
              <a:solidFill>
                <a:schemeClr val="lt2"/>
              </a:solidFill>
            </a:endParaRPr>
          </a:p>
        </p:txBody>
      </p:sp>
      <p:pic>
        <p:nvPicPr>
          <p:cNvPr id="3" name="Picture 2" descr="A close-up of a human brain&#10;&#10;Description automatically generated with low confidence">
            <a:extLst>
              <a:ext uri="{FF2B5EF4-FFF2-40B4-BE49-F238E27FC236}">
                <a16:creationId xmlns:a16="http://schemas.microsoft.com/office/drawing/2014/main" id="{326D9ED4-1ED2-4308-B616-738DBE3F3BA9}"/>
              </a:ext>
            </a:extLst>
          </p:cNvPr>
          <p:cNvPicPr>
            <a:picLocks noChangeAspect="1"/>
          </p:cNvPicPr>
          <p:nvPr/>
        </p:nvPicPr>
        <p:blipFill>
          <a:blip r:embed="rId4"/>
          <a:stretch>
            <a:fillRect/>
          </a:stretch>
        </p:blipFill>
        <p:spPr>
          <a:xfrm>
            <a:off x="2192097" y="3573336"/>
            <a:ext cx="1556068" cy="1490725"/>
          </a:xfrm>
          <a:prstGeom prst="rect">
            <a:avLst/>
          </a:prstGeom>
        </p:spPr>
      </p:pic>
      <p:sp>
        <p:nvSpPr>
          <p:cNvPr id="4" name="TextBox 3">
            <a:extLst>
              <a:ext uri="{FF2B5EF4-FFF2-40B4-BE49-F238E27FC236}">
                <a16:creationId xmlns:a16="http://schemas.microsoft.com/office/drawing/2014/main" id="{7CD2AF91-9360-47B6-AD1D-E9488181BBBC}"/>
              </a:ext>
            </a:extLst>
          </p:cNvPr>
          <p:cNvSpPr txBox="1"/>
          <p:nvPr/>
        </p:nvSpPr>
        <p:spPr>
          <a:xfrm>
            <a:off x="3748165" y="4034154"/>
            <a:ext cx="1124858" cy="430887"/>
          </a:xfrm>
          <a:prstGeom prst="rect">
            <a:avLst/>
          </a:prstGeom>
          <a:noFill/>
        </p:spPr>
        <p:txBody>
          <a:bodyPr wrap="square" rtlCol="0">
            <a:spAutoFit/>
          </a:bodyPr>
          <a:lstStyle/>
          <a:p>
            <a:r>
              <a:rPr lang="en-US" sz="1100">
                <a:solidFill>
                  <a:schemeClr val="tx2"/>
                </a:solidFill>
              </a:rPr>
              <a:t>True: DR</a:t>
            </a:r>
          </a:p>
          <a:p>
            <a:r>
              <a:rPr lang="en-US" sz="1100">
                <a:solidFill>
                  <a:schemeClr val="tx2"/>
                </a:solidFill>
              </a:rPr>
              <a:t>Predict: Mild</a:t>
            </a:r>
          </a:p>
        </p:txBody>
      </p:sp>
      <p:pic>
        <p:nvPicPr>
          <p:cNvPr id="6" name="Picture 5" descr="A close-up of a human brain&#10;&#10;Description automatically generated with low confidence">
            <a:extLst>
              <a:ext uri="{FF2B5EF4-FFF2-40B4-BE49-F238E27FC236}">
                <a16:creationId xmlns:a16="http://schemas.microsoft.com/office/drawing/2014/main" id="{71B53061-1A80-48C9-9047-8154E1F123FD}"/>
              </a:ext>
            </a:extLst>
          </p:cNvPr>
          <p:cNvPicPr>
            <a:picLocks noChangeAspect="1"/>
          </p:cNvPicPr>
          <p:nvPr/>
        </p:nvPicPr>
        <p:blipFill>
          <a:blip r:embed="rId5"/>
          <a:stretch>
            <a:fillRect/>
          </a:stretch>
        </p:blipFill>
        <p:spPr>
          <a:xfrm>
            <a:off x="5381427" y="3576361"/>
            <a:ext cx="1570476" cy="1490725"/>
          </a:xfrm>
          <a:prstGeom prst="rect">
            <a:avLst/>
          </a:prstGeom>
        </p:spPr>
      </p:pic>
      <p:sp>
        <p:nvSpPr>
          <p:cNvPr id="9" name="TextBox 8">
            <a:extLst>
              <a:ext uri="{FF2B5EF4-FFF2-40B4-BE49-F238E27FC236}">
                <a16:creationId xmlns:a16="http://schemas.microsoft.com/office/drawing/2014/main" id="{42678848-81DB-490A-BE8F-62A58D213D9F}"/>
              </a:ext>
            </a:extLst>
          </p:cNvPr>
          <p:cNvSpPr txBox="1"/>
          <p:nvPr/>
        </p:nvSpPr>
        <p:spPr>
          <a:xfrm>
            <a:off x="6937495" y="4037179"/>
            <a:ext cx="1124858" cy="430887"/>
          </a:xfrm>
          <a:prstGeom prst="rect">
            <a:avLst/>
          </a:prstGeom>
          <a:noFill/>
        </p:spPr>
        <p:txBody>
          <a:bodyPr wrap="square" rtlCol="0">
            <a:spAutoFit/>
          </a:bodyPr>
          <a:lstStyle/>
          <a:p>
            <a:r>
              <a:rPr lang="en-US" sz="1100">
                <a:solidFill>
                  <a:schemeClr val="tx2"/>
                </a:solidFill>
              </a:rPr>
              <a:t>True: Mild</a:t>
            </a:r>
          </a:p>
          <a:p>
            <a:r>
              <a:rPr lang="en-US" sz="1100">
                <a:solidFill>
                  <a:schemeClr val="tx2"/>
                </a:solidFill>
              </a:rPr>
              <a:t>Predict: DR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2">
                                            <p:bg/>
                                          </p:spTgt>
                                        </p:tgtEl>
                                        <p:attrNameLst>
                                          <p:attrName>style.visibility</p:attrName>
                                        </p:attrNameLst>
                                      </p:cBhvr>
                                      <p:to>
                                        <p:strVal val="visible"/>
                                      </p:to>
                                    </p:set>
                                    <p:animEffect transition="in" filter="fade">
                                      <p:cBhvr>
                                        <p:cTn id="7" dur="500"/>
                                        <p:tgtEl>
                                          <p:spTgt spid="101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2">
                                            <p:txEl>
                                              <p:pRg st="0" end="0"/>
                                            </p:txEl>
                                          </p:spTgt>
                                        </p:tgtEl>
                                        <p:attrNameLst>
                                          <p:attrName>style.visibility</p:attrName>
                                        </p:attrNameLst>
                                      </p:cBhvr>
                                      <p:to>
                                        <p:strVal val="visible"/>
                                      </p:to>
                                    </p:set>
                                    <p:animEffect transition="in" filter="fade">
                                      <p:cBhvr>
                                        <p:cTn id="12" dur="500"/>
                                        <p:tgtEl>
                                          <p:spTgt spid="10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2">
                                            <p:txEl>
                                              <p:pRg st="1" end="1"/>
                                            </p:txEl>
                                          </p:spTgt>
                                        </p:tgtEl>
                                        <p:attrNameLst>
                                          <p:attrName>style.visibility</p:attrName>
                                        </p:attrNameLst>
                                      </p:cBhvr>
                                      <p:to>
                                        <p:strVal val="visible"/>
                                      </p:to>
                                    </p:set>
                                    <p:animEffect transition="in" filter="fade">
                                      <p:cBhvr>
                                        <p:cTn id="17" dur="500"/>
                                        <p:tgtEl>
                                          <p:spTgt spid="10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12">
                                            <p:txEl>
                                              <p:pRg st="2" end="2"/>
                                            </p:txEl>
                                          </p:spTgt>
                                        </p:tgtEl>
                                        <p:attrNameLst>
                                          <p:attrName>style.visibility</p:attrName>
                                        </p:attrNameLst>
                                      </p:cBhvr>
                                      <p:to>
                                        <p:strVal val="visible"/>
                                      </p:to>
                                    </p:set>
                                    <p:animEffect transition="in" filter="fade">
                                      <p:cBhvr>
                                        <p:cTn id="22" dur="500"/>
                                        <p:tgtEl>
                                          <p:spTgt spid="10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 grpId="0" build="p" animBg="1"/>
      <p:bldP spid="4"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2"/>
        <p:cNvGrpSpPr/>
        <p:nvPr/>
      </p:nvGrpSpPr>
      <p:grpSpPr>
        <a:xfrm>
          <a:off x="0" y="0"/>
          <a:ext cx="0" cy="0"/>
          <a:chOff x="0" y="0"/>
          <a:chExt cx="0" cy="0"/>
        </a:xfrm>
      </p:grpSpPr>
      <p:sp>
        <p:nvSpPr>
          <p:cNvPr id="913" name="Google Shape;913;p71"/>
          <p:cNvSpPr txBox="1">
            <a:spLocks noGrp="1"/>
          </p:cNvSpPr>
          <p:nvPr>
            <p:ph type="title"/>
          </p:nvPr>
        </p:nvSpPr>
        <p:spPr>
          <a:xfrm>
            <a:off x="720075" y="5316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Hướng phát triển</a:t>
            </a:r>
            <a:endParaRPr/>
          </a:p>
        </p:txBody>
      </p:sp>
      <p:sp>
        <p:nvSpPr>
          <p:cNvPr id="914" name="Google Shape;914;p71"/>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1"/>
          <p:cNvSpPr txBox="1">
            <a:spLocks noGrp="1"/>
          </p:cNvSpPr>
          <p:nvPr>
            <p:ph type="subTitle" idx="4294967295"/>
          </p:nvPr>
        </p:nvSpPr>
        <p:spPr>
          <a:xfrm flipH="1">
            <a:off x="861850" y="1713100"/>
            <a:ext cx="2234400" cy="807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Sử dụng những cách thức khác để có thể train tốt với data imbalance</a:t>
            </a:r>
            <a:endParaRPr sz="1400"/>
          </a:p>
        </p:txBody>
      </p:sp>
      <p:sp>
        <p:nvSpPr>
          <p:cNvPr id="916" name="Google Shape;916;p71"/>
          <p:cNvSpPr txBox="1">
            <a:spLocks noGrp="1"/>
          </p:cNvSpPr>
          <p:nvPr>
            <p:ph type="subTitle" idx="4294967295"/>
          </p:nvPr>
        </p:nvSpPr>
        <p:spPr>
          <a:xfrm flipH="1">
            <a:off x="6087375" y="1689425"/>
            <a:ext cx="2194800" cy="45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Venus has a beautiful name, but it’s terribly hot</a:t>
            </a:r>
            <a:endParaRPr sz="1400"/>
          </a:p>
        </p:txBody>
      </p:sp>
      <p:sp>
        <p:nvSpPr>
          <p:cNvPr id="917" name="Google Shape;917;p71"/>
          <p:cNvSpPr txBox="1">
            <a:spLocks noGrp="1"/>
          </p:cNvSpPr>
          <p:nvPr>
            <p:ph type="subTitle" idx="4294967295"/>
          </p:nvPr>
        </p:nvSpPr>
        <p:spPr>
          <a:xfrm>
            <a:off x="861850" y="3076050"/>
            <a:ext cx="2234400" cy="807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Xây dựng lại data để chuyển về bài toán segmentaition. Dự đoán có bệnh hay không</a:t>
            </a:r>
            <a:endParaRPr sz="1400"/>
          </a:p>
        </p:txBody>
      </p:sp>
      <p:sp>
        <p:nvSpPr>
          <p:cNvPr id="918" name="Google Shape;918;p71"/>
          <p:cNvSpPr txBox="1">
            <a:spLocks noGrp="1"/>
          </p:cNvSpPr>
          <p:nvPr>
            <p:ph type="subTitle" idx="4294967295"/>
          </p:nvPr>
        </p:nvSpPr>
        <p:spPr>
          <a:xfrm>
            <a:off x="6087537" y="3302704"/>
            <a:ext cx="2194800" cy="70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Saturn is composed of hydrogen and helium</a:t>
            </a:r>
            <a:endParaRPr sz="1400"/>
          </a:p>
        </p:txBody>
      </p:sp>
      <p:sp>
        <p:nvSpPr>
          <p:cNvPr id="919" name="Google Shape;919;p71"/>
          <p:cNvSpPr/>
          <p:nvPr/>
        </p:nvSpPr>
        <p:spPr>
          <a:xfrm>
            <a:off x="4285713"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1"/>
          <p:cNvSpPr/>
          <p:nvPr/>
        </p:nvSpPr>
        <p:spPr>
          <a:xfrm>
            <a:off x="4334563" y="410483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71"/>
          <p:cNvGrpSpPr/>
          <p:nvPr/>
        </p:nvGrpSpPr>
        <p:grpSpPr>
          <a:xfrm>
            <a:off x="5567955" y="3351974"/>
            <a:ext cx="266197" cy="249155"/>
            <a:chOff x="1507342" y="1024774"/>
            <a:chExt cx="399216" cy="373658"/>
          </a:xfrm>
        </p:grpSpPr>
        <p:sp>
          <p:nvSpPr>
            <p:cNvPr id="922" name="Google Shape;922;p71"/>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1"/>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71"/>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1"/>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1"/>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1"/>
          <p:cNvSpPr txBox="1">
            <a:spLocks noGrp="1"/>
          </p:cNvSpPr>
          <p:nvPr>
            <p:ph type="subTitle" idx="4294967295"/>
          </p:nvPr>
        </p:nvSpPr>
        <p:spPr>
          <a:xfrm flipH="1">
            <a:off x="6087375" y="2268113"/>
            <a:ext cx="2194800" cy="36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1800" b="1">
                <a:latin typeface="Rajdhani"/>
                <a:ea typeface="Rajdhani"/>
                <a:cs typeface="Rajdhani"/>
                <a:sym typeface="Rajdhani"/>
              </a:rPr>
              <a:t>VENUS</a:t>
            </a:r>
            <a:endParaRPr sz="1800" b="1">
              <a:latin typeface="Rajdhani"/>
              <a:ea typeface="Rajdhani"/>
              <a:cs typeface="Rajdhani"/>
              <a:sym typeface="Rajdhani"/>
            </a:endParaRPr>
          </a:p>
        </p:txBody>
      </p:sp>
      <p:sp>
        <p:nvSpPr>
          <p:cNvPr id="928" name="Google Shape;928;p71"/>
          <p:cNvSpPr txBox="1">
            <a:spLocks noGrp="1"/>
          </p:cNvSpPr>
          <p:nvPr>
            <p:ph type="subTitle" idx="4294967295"/>
          </p:nvPr>
        </p:nvSpPr>
        <p:spPr>
          <a:xfrm>
            <a:off x="6087537" y="3037098"/>
            <a:ext cx="2194800" cy="36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800" b="1">
                <a:latin typeface="Rajdhani"/>
                <a:ea typeface="Rajdhani"/>
                <a:cs typeface="Rajdhani"/>
                <a:sym typeface="Rajdhani"/>
              </a:rPr>
              <a:t>SATURN</a:t>
            </a:r>
            <a:endParaRPr sz="1800" b="1">
              <a:latin typeface="Rajdhani"/>
              <a:ea typeface="Rajdhani"/>
              <a:cs typeface="Rajdhani"/>
              <a:sym typeface="Rajdhani"/>
            </a:endParaRPr>
          </a:p>
        </p:txBody>
      </p:sp>
      <p:sp>
        <p:nvSpPr>
          <p:cNvPr id="929" name="Google Shape;929;p71"/>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1"/>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1"/>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1"/>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 name="Google Shape;933;p71"/>
          <p:cNvCxnSpPr>
            <a:stCxn id="931" idx="3"/>
            <a:endCxn id="914"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934" name="Google Shape;934;p71"/>
          <p:cNvCxnSpPr>
            <a:stCxn id="914" idx="1"/>
            <a:endCxn id="929"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935" name="Google Shape;935;p71"/>
          <p:cNvCxnSpPr>
            <a:stCxn id="932" idx="1"/>
            <a:endCxn id="914"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936" name="Google Shape;936;p71"/>
          <p:cNvCxnSpPr>
            <a:stCxn id="914" idx="3"/>
            <a:endCxn id="930"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grpSp>
        <p:nvGrpSpPr>
          <p:cNvPr id="937" name="Google Shape;937;p71"/>
          <p:cNvGrpSpPr/>
          <p:nvPr/>
        </p:nvGrpSpPr>
        <p:grpSpPr>
          <a:xfrm>
            <a:off x="4334526" y="2547837"/>
            <a:ext cx="494546" cy="489362"/>
            <a:chOff x="4869651" y="2012218"/>
            <a:chExt cx="376654" cy="281566"/>
          </a:xfrm>
        </p:grpSpPr>
        <p:sp>
          <p:nvSpPr>
            <p:cNvPr id="938" name="Google Shape;938;p71"/>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1"/>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1"/>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1"/>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6"/>
        <p:cNvGrpSpPr/>
        <p:nvPr/>
      </p:nvGrpSpPr>
      <p:grpSpPr>
        <a:xfrm>
          <a:off x="0" y="0"/>
          <a:ext cx="0" cy="0"/>
          <a:chOff x="0" y="0"/>
          <a:chExt cx="0" cy="0"/>
        </a:xfrm>
      </p:grpSpPr>
      <p:sp>
        <p:nvSpPr>
          <p:cNvPr id="2597" name="Google Shape;2597;p90"/>
          <p:cNvSpPr txBox="1">
            <a:spLocks noGrp="1"/>
          </p:cNvSpPr>
          <p:nvPr>
            <p:ph type="title"/>
          </p:nvPr>
        </p:nvSpPr>
        <p:spPr>
          <a:xfrm>
            <a:off x="720000" y="436712"/>
            <a:ext cx="7704000" cy="18404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a:t>THANK YOU</a:t>
            </a:r>
            <a:endParaRPr sz="8000"/>
          </a:p>
        </p:txBody>
      </p:sp>
      <p:pic>
        <p:nvPicPr>
          <p:cNvPr id="2598" name="Google Shape;2598;p90"/>
          <p:cNvPicPr preferRelativeResize="0"/>
          <p:nvPr/>
        </p:nvPicPr>
        <p:blipFill>
          <a:blip r:embed="rId4">
            <a:alphaModFix/>
          </a:blip>
          <a:stretch>
            <a:fillRect/>
          </a:stretch>
        </p:blipFill>
        <p:spPr>
          <a:xfrm>
            <a:off x="1038728" y="1970175"/>
            <a:ext cx="3189475" cy="1840476"/>
          </a:xfrm>
          <a:prstGeom prst="rect">
            <a:avLst/>
          </a:prstGeom>
          <a:noFill/>
          <a:ln>
            <a:noFill/>
          </a:ln>
        </p:spPr>
      </p:pic>
      <p:pic>
        <p:nvPicPr>
          <p:cNvPr id="2599" name="Google Shape;2599;p90"/>
          <p:cNvPicPr preferRelativeResize="0"/>
          <p:nvPr/>
        </p:nvPicPr>
        <p:blipFill rotWithShape="1">
          <a:blip r:embed="rId5">
            <a:alphaModFix/>
          </a:blip>
          <a:srcRect l="25302" r="25297"/>
          <a:stretch/>
        </p:blipFill>
        <p:spPr>
          <a:xfrm>
            <a:off x="5268950" y="1356950"/>
            <a:ext cx="2845450" cy="3240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pic>
        <p:nvPicPr>
          <p:cNvPr id="147" name="Google Shape;147;p28"/>
          <p:cNvPicPr preferRelativeResize="0"/>
          <p:nvPr/>
        </p:nvPicPr>
        <p:blipFill>
          <a:blip r:embed="rId4">
            <a:alphaModFix/>
          </a:blip>
          <a:stretch>
            <a:fillRect/>
          </a:stretch>
        </p:blipFill>
        <p:spPr>
          <a:xfrm>
            <a:off x="1319650" y="1296713"/>
            <a:ext cx="3969163" cy="2972575"/>
          </a:xfrm>
          <a:prstGeom prst="rect">
            <a:avLst/>
          </a:prstGeom>
          <a:noFill/>
          <a:ln>
            <a:noFill/>
          </a:ln>
        </p:spPr>
      </p:pic>
      <p:pic>
        <p:nvPicPr>
          <p:cNvPr id="148" name="Google Shape;148;p28"/>
          <p:cNvPicPr preferRelativeResize="0"/>
          <p:nvPr/>
        </p:nvPicPr>
        <p:blipFill>
          <a:blip r:embed="rId5">
            <a:alphaModFix/>
          </a:blip>
          <a:stretch>
            <a:fillRect/>
          </a:stretch>
        </p:blipFill>
        <p:spPr>
          <a:xfrm>
            <a:off x="5321774" y="1296725"/>
            <a:ext cx="3757402" cy="2972574"/>
          </a:xfrm>
          <a:prstGeom prst="rect">
            <a:avLst/>
          </a:prstGeom>
          <a:noFill/>
          <a:ln>
            <a:noFill/>
          </a:ln>
        </p:spPr>
      </p:pic>
      <p:sp>
        <p:nvSpPr>
          <p:cNvPr id="149" name="Google Shape;149;p28"/>
          <p:cNvSpPr txBox="1">
            <a:spLocks noGrp="1"/>
          </p:cNvSpPr>
          <p:nvPr>
            <p:ph type="title"/>
          </p:nvPr>
        </p:nvSpPr>
        <p:spPr>
          <a:xfrm>
            <a:off x="3317400" y="13475"/>
            <a:ext cx="2509200" cy="86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Arial"/>
                <a:ea typeface="Arial"/>
                <a:cs typeface="Arial"/>
                <a:sym typeface="Arial"/>
              </a:rPr>
              <a:t>Mô tả đề tài</a:t>
            </a:r>
            <a:endParaRPr sz="3000">
              <a:latin typeface="Arial"/>
              <a:ea typeface="Arial"/>
              <a:cs typeface="Arial"/>
              <a:sym typeface="Arial"/>
            </a:endParaRPr>
          </a:p>
        </p:txBody>
      </p:sp>
      <p:sp>
        <p:nvSpPr>
          <p:cNvPr id="150" name="Google Shape;150;p28"/>
          <p:cNvSpPr txBox="1">
            <a:spLocks noGrp="1"/>
          </p:cNvSpPr>
          <p:nvPr>
            <p:ph type="title"/>
          </p:nvPr>
        </p:nvSpPr>
        <p:spPr>
          <a:xfrm>
            <a:off x="109601" y="1645850"/>
            <a:ext cx="1489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Arial"/>
                <a:ea typeface="Arial"/>
                <a:cs typeface="Arial"/>
                <a:sym typeface="Arial"/>
              </a:rPr>
              <a:t>Dataset</a:t>
            </a:r>
            <a:endParaRPr sz="1900">
              <a:latin typeface="Arial"/>
              <a:ea typeface="Arial"/>
              <a:cs typeface="Arial"/>
              <a:sym typeface="Arial"/>
            </a:endParaRPr>
          </a:p>
        </p:txBody>
      </p:sp>
      <p:cxnSp>
        <p:nvCxnSpPr>
          <p:cNvPr id="151" name="Google Shape;151;p28"/>
          <p:cNvCxnSpPr/>
          <p:nvPr/>
        </p:nvCxnSpPr>
        <p:spPr>
          <a:xfrm>
            <a:off x="1150775" y="2467700"/>
            <a:ext cx="0" cy="630600"/>
          </a:xfrm>
          <a:prstGeom prst="straightConnector1">
            <a:avLst/>
          </a:prstGeom>
          <a:noFill/>
          <a:ln w="19050" cap="flat" cmpd="sng">
            <a:solidFill>
              <a:schemeClr val="lt2"/>
            </a:solidFill>
            <a:prstDash val="solid"/>
            <a:round/>
            <a:headEnd type="oval" w="med" len="med"/>
            <a:tailEnd type="oval" w="med" len="med"/>
          </a:ln>
        </p:spPr>
      </p:cxnSp>
      <p:pic>
        <p:nvPicPr>
          <p:cNvPr id="21" name="Google Shape;156;p29">
            <a:extLst>
              <a:ext uri="{FF2B5EF4-FFF2-40B4-BE49-F238E27FC236}">
                <a16:creationId xmlns:a16="http://schemas.microsoft.com/office/drawing/2014/main" id="{ABFDCCBC-6B50-4582-A089-38AA0FA3B789}"/>
              </a:ext>
            </a:extLst>
          </p:cNvPr>
          <p:cNvPicPr preferRelativeResize="0"/>
          <p:nvPr/>
        </p:nvPicPr>
        <p:blipFill>
          <a:blip r:embed="rId6">
            <a:alphaModFix/>
          </a:blip>
          <a:stretch>
            <a:fillRect/>
          </a:stretch>
        </p:blipFill>
        <p:spPr>
          <a:xfrm>
            <a:off x="1546737" y="1273312"/>
            <a:ext cx="2090125" cy="1567572"/>
          </a:xfrm>
          <a:prstGeom prst="rect">
            <a:avLst/>
          </a:prstGeom>
          <a:noFill/>
          <a:ln>
            <a:noFill/>
          </a:ln>
        </p:spPr>
      </p:pic>
      <p:pic>
        <p:nvPicPr>
          <p:cNvPr id="22" name="Google Shape;157;p29">
            <a:extLst>
              <a:ext uri="{FF2B5EF4-FFF2-40B4-BE49-F238E27FC236}">
                <a16:creationId xmlns:a16="http://schemas.microsoft.com/office/drawing/2014/main" id="{F5735945-026A-4D92-97FB-738CCA94EF07}"/>
              </a:ext>
            </a:extLst>
          </p:cNvPr>
          <p:cNvPicPr preferRelativeResize="0"/>
          <p:nvPr/>
        </p:nvPicPr>
        <p:blipFill>
          <a:blip r:embed="rId7">
            <a:alphaModFix/>
          </a:blip>
          <a:stretch>
            <a:fillRect/>
          </a:stretch>
        </p:blipFill>
        <p:spPr>
          <a:xfrm>
            <a:off x="3779978" y="1273325"/>
            <a:ext cx="2350172" cy="1567550"/>
          </a:xfrm>
          <a:prstGeom prst="rect">
            <a:avLst/>
          </a:prstGeom>
          <a:noFill/>
          <a:ln>
            <a:noFill/>
          </a:ln>
        </p:spPr>
      </p:pic>
      <p:pic>
        <p:nvPicPr>
          <p:cNvPr id="23" name="Google Shape;158;p29">
            <a:extLst>
              <a:ext uri="{FF2B5EF4-FFF2-40B4-BE49-F238E27FC236}">
                <a16:creationId xmlns:a16="http://schemas.microsoft.com/office/drawing/2014/main" id="{B3AB13ED-E396-471C-9B68-14C3CB312B11}"/>
              </a:ext>
            </a:extLst>
          </p:cNvPr>
          <p:cNvPicPr preferRelativeResize="0"/>
          <p:nvPr/>
        </p:nvPicPr>
        <p:blipFill>
          <a:blip r:embed="rId8">
            <a:alphaModFix/>
          </a:blip>
          <a:stretch>
            <a:fillRect/>
          </a:stretch>
        </p:blipFill>
        <p:spPr>
          <a:xfrm>
            <a:off x="6273275" y="1273324"/>
            <a:ext cx="2350175" cy="1567552"/>
          </a:xfrm>
          <a:prstGeom prst="rect">
            <a:avLst/>
          </a:prstGeom>
          <a:noFill/>
          <a:ln>
            <a:noFill/>
          </a:ln>
        </p:spPr>
      </p:pic>
      <p:pic>
        <p:nvPicPr>
          <p:cNvPr id="24" name="Google Shape;159;p29">
            <a:extLst>
              <a:ext uri="{FF2B5EF4-FFF2-40B4-BE49-F238E27FC236}">
                <a16:creationId xmlns:a16="http://schemas.microsoft.com/office/drawing/2014/main" id="{B3336197-096D-48DC-9F23-28EDE398A061}"/>
              </a:ext>
            </a:extLst>
          </p:cNvPr>
          <p:cNvPicPr preferRelativeResize="0"/>
          <p:nvPr/>
        </p:nvPicPr>
        <p:blipFill>
          <a:blip r:embed="rId9">
            <a:alphaModFix/>
          </a:blip>
          <a:stretch>
            <a:fillRect/>
          </a:stretch>
        </p:blipFill>
        <p:spPr>
          <a:xfrm>
            <a:off x="2604020" y="3238950"/>
            <a:ext cx="2357079" cy="1567550"/>
          </a:xfrm>
          <a:prstGeom prst="rect">
            <a:avLst/>
          </a:prstGeom>
          <a:noFill/>
          <a:ln>
            <a:noFill/>
          </a:ln>
        </p:spPr>
      </p:pic>
      <p:pic>
        <p:nvPicPr>
          <p:cNvPr id="25" name="Google Shape;160;p29">
            <a:extLst>
              <a:ext uri="{FF2B5EF4-FFF2-40B4-BE49-F238E27FC236}">
                <a16:creationId xmlns:a16="http://schemas.microsoft.com/office/drawing/2014/main" id="{9019E0E4-418D-4717-8FB1-D3D37021F15D}"/>
              </a:ext>
            </a:extLst>
          </p:cNvPr>
          <p:cNvPicPr preferRelativeResize="0"/>
          <p:nvPr/>
        </p:nvPicPr>
        <p:blipFill>
          <a:blip r:embed="rId10">
            <a:alphaModFix/>
          </a:blip>
          <a:stretch>
            <a:fillRect/>
          </a:stretch>
        </p:blipFill>
        <p:spPr>
          <a:xfrm>
            <a:off x="5183190" y="3234625"/>
            <a:ext cx="2350185" cy="1567550"/>
          </a:xfrm>
          <a:prstGeom prst="rect">
            <a:avLst/>
          </a:prstGeom>
          <a:noFill/>
          <a:ln>
            <a:noFill/>
          </a:ln>
        </p:spPr>
      </p:pic>
      <p:sp>
        <p:nvSpPr>
          <p:cNvPr id="26" name="Google Shape;161;p29">
            <a:extLst>
              <a:ext uri="{FF2B5EF4-FFF2-40B4-BE49-F238E27FC236}">
                <a16:creationId xmlns:a16="http://schemas.microsoft.com/office/drawing/2014/main" id="{08F0EC4A-C296-4006-9505-0A0E560C78FF}"/>
              </a:ext>
            </a:extLst>
          </p:cNvPr>
          <p:cNvSpPr txBox="1">
            <a:spLocks/>
          </p:cNvSpPr>
          <p:nvPr/>
        </p:nvSpPr>
        <p:spPr>
          <a:xfrm>
            <a:off x="2067225" y="879575"/>
            <a:ext cx="1049100" cy="53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b="0">
                <a:latin typeface="Arial"/>
                <a:ea typeface="Arial"/>
                <a:cs typeface="Arial"/>
                <a:sym typeface="Arial"/>
              </a:rPr>
              <a:t>No DR</a:t>
            </a:r>
          </a:p>
        </p:txBody>
      </p:sp>
      <p:sp>
        <p:nvSpPr>
          <p:cNvPr id="27" name="Google Shape;162;p29">
            <a:extLst>
              <a:ext uri="{FF2B5EF4-FFF2-40B4-BE49-F238E27FC236}">
                <a16:creationId xmlns:a16="http://schemas.microsoft.com/office/drawing/2014/main" id="{36CEB76A-1F44-4353-8550-CAAE28EAFB1E}"/>
              </a:ext>
            </a:extLst>
          </p:cNvPr>
          <p:cNvSpPr txBox="1">
            <a:spLocks/>
          </p:cNvSpPr>
          <p:nvPr/>
        </p:nvSpPr>
        <p:spPr>
          <a:xfrm>
            <a:off x="5374738" y="2840875"/>
            <a:ext cx="1967100" cy="53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b="0">
                <a:latin typeface="Arial"/>
                <a:ea typeface="Arial"/>
                <a:cs typeface="Arial"/>
                <a:sym typeface="Arial"/>
              </a:rPr>
              <a:t>Proliferative DR</a:t>
            </a:r>
          </a:p>
        </p:txBody>
      </p:sp>
      <p:sp>
        <p:nvSpPr>
          <p:cNvPr id="28" name="Google Shape;163;p29">
            <a:extLst>
              <a:ext uri="{FF2B5EF4-FFF2-40B4-BE49-F238E27FC236}">
                <a16:creationId xmlns:a16="http://schemas.microsoft.com/office/drawing/2014/main" id="{E2DC54AA-7BA5-4423-B722-87BCC95697EE}"/>
              </a:ext>
            </a:extLst>
          </p:cNvPr>
          <p:cNvSpPr txBox="1">
            <a:spLocks/>
          </p:cNvSpPr>
          <p:nvPr/>
        </p:nvSpPr>
        <p:spPr>
          <a:xfrm>
            <a:off x="3317400" y="2840875"/>
            <a:ext cx="1049100" cy="53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b="0">
                <a:latin typeface="Arial"/>
                <a:ea typeface="Arial"/>
                <a:cs typeface="Arial"/>
                <a:sym typeface="Arial"/>
              </a:rPr>
              <a:t>Severe</a:t>
            </a:r>
          </a:p>
        </p:txBody>
      </p:sp>
      <p:sp>
        <p:nvSpPr>
          <p:cNvPr id="29" name="Google Shape;164;p29">
            <a:extLst>
              <a:ext uri="{FF2B5EF4-FFF2-40B4-BE49-F238E27FC236}">
                <a16:creationId xmlns:a16="http://schemas.microsoft.com/office/drawing/2014/main" id="{A865AD07-2423-4EF8-ADC8-347BCB460BE1}"/>
              </a:ext>
            </a:extLst>
          </p:cNvPr>
          <p:cNvSpPr txBox="1">
            <a:spLocks/>
          </p:cNvSpPr>
          <p:nvPr/>
        </p:nvSpPr>
        <p:spPr>
          <a:xfrm>
            <a:off x="6889052" y="879575"/>
            <a:ext cx="1223700" cy="53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b="0">
                <a:latin typeface="Arial"/>
                <a:ea typeface="Arial"/>
                <a:cs typeface="Arial"/>
                <a:sym typeface="Arial"/>
              </a:rPr>
              <a:t>Moderate</a:t>
            </a:r>
          </a:p>
        </p:txBody>
      </p:sp>
      <p:sp>
        <p:nvSpPr>
          <p:cNvPr id="30" name="Google Shape;165;p29">
            <a:extLst>
              <a:ext uri="{FF2B5EF4-FFF2-40B4-BE49-F238E27FC236}">
                <a16:creationId xmlns:a16="http://schemas.microsoft.com/office/drawing/2014/main" id="{A438B96E-3ECB-4313-B96C-0F57FEDE2520}"/>
              </a:ext>
            </a:extLst>
          </p:cNvPr>
          <p:cNvSpPr txBox="1">
            <a:spLocks/>
          </p:cNvSpPr>
          <p:nvPr/>
        </p:nvSpPr>
        <p:spPr>
          <a:xfrm>
            <a:off x="4766475" y="879575"/>
            <a:ext cx="622800" cy="53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b="0">
                <a:latin typeface="Arial"/>
                <a:ea typeface="Arial"/>
                <a:cs typeface="Arial"/>
                <a:sym typeface="Arial"/>
              </a:rPr>
              <a:t>Mild</a:t>
            </a:r>
          </a:p>
        </p:txBody>
      </p:sp>
      <p:pic>
        <p:nvPicPr>
          <p:cNvPr id="31" name="Google Shape;173;p30">
            <a:extLst>
              <a:ext uri="{FF2B5EF4-FFF2-40B4-BE49-F238E27FC236}">
                <a16:creationId xmlns:a16="http://schemas.microsoft.com/office/drawing/2014/main" id="{0E3E42F5-8D28-4D10-BB6A-B550FCFA405A}"/>
              </a:ext>
            </a:extLst>
          </p:cNvPr>
          <p:cNvPicPr preferRelativeResize="0"/>
          <p:nvPr/>
        </p:nvPicPr>
        <p:blipFill>
          <a:blip r:embed="rId11">
            <a:alphaModFix/>
          </a:blip>
          <a:stretch>
            <a:fillRect/>
          </a:stretch>
        </p:blipFill>
        <p:spPr>
          <a:xfrm>
            <a:off x="5201063" y="1333528"/>
            <a:ext cx="2514975" cy="1677486"/>
          </a:xfrm>
          <a:prstGeom prst="rect">
            <a:avLst/>
          </a:prstGeom>
          <a:noFill/>
          <a:ln>
            <a:noFill/>
          </a:ln>
        </p:spPr>
      </p:pic>
      <p:pic>
        <p:nvPicPr>
          <p:cNvPr id="32" name="Google Shape;174;p30">
            <a:extLst>
              <a:ext uri="{FF2B5EF4-FFF2-40B4-BE49-F238E27FC236}">
                <a16:creationId xmlns:a16="http://schemas.microsoft.com/office/drawing/2014/main" id="{9D239170-534F-4FB9-92FE-D80365005270}"/>
              </a:ext>
            </a:extLst>
          </p:cNvPr>
          <p:cNvPicPr preferRelativeResize="0"/>
          <p:nvPr/>
        </p:nvPicPr>
        <p:blipFill>
          <a:blip r:embed="rId12">
            <a:alphaModFix/>
          </a:blip>
          <a:stretch>
            <a:fillRect/>
          </a:stretch>
        </p:blipFill>
        <p:spPr>
          <a:xfrm>
            <a:off x="2061850" y="1333562"/>
            <a:ext cx="2514975" cy="1677426"/>
          </a:xfrm>
          <a:prstGeom prst="rect">
            <a:avLst/>
          </a:prstGeom>
          <a:noFill/>
          <a:ln>
            <a:noFill/>
          </a:ln>
        </p:spPr>
      </p:pic>
      <p:pic>
        <p:nvPicPr>
          <p:cNvPr id="33" name="Google Shape;175;p30">
            <a:extLst>
              <a:ext uri="{FF2B5EF4-FFF2-40B4-BE49-F238E27FC236}">
                <a16:creationId xmlns:a16="http://schemas.microsoft.com/office/drawing/2014/main" id="{8FB02BDC-6854-4E3A-B1E0-B0C5B42BAF7A}"/>
              </a:ext>
            </a:extLst>
          </p:cNvPr>
          <p:cNvPicPr preferRelativeResize="0"/>
          <p:nvPr/>
        </p:nvPicPr>
        <p:blipFill>
          <a:blip r:embed="rId13">
            <a:alphaModFix/>
          </a:blip>
          <a:stretch>
            <a:fillRect/>
          </a:stretch>
        </p:blipFill>
        <p:spPr>
          <a:xfrm>
            <a:off x="2061850" y="3070475"/>
            <a:ext cx="2514975" cy="1886250"/>
          </a:xfrm>
          <a:prstGeom prst="rect">
            <a:avLst/>
          </a:prstGeom>
          <a:noFill/>
          <a:ln>
            <a:noFill/>
          </a:ln>
        </p:spPr>
      </p:pic>
      <p:pic>
        <p:nvPicPr>
          <p:cNvPr id="34" name="Google Shape;176;p30">
            <a:extLst>
              <a:ext uri="{FF2B5EF4-FFF2-40B4-BE49-F238E27FC236}">
                <a16:creationId xmlns:a16="http://schemas.microsoft.com/office/drawing/2014/main" id="{B06C8BD4-B728-47B3-8076-3FE38A48740F}"/>
              </a:ext>
            </a:extLst>
          </p:cNvPr>
          <p:cNvPicPr preferRelativeResize="0"/>
          <p:nvPr/>
        </p:nvPicPr>
        <p:blipFill>
          <a:blip r:embed="rId14">
            <a:alphaModFix/>
          </a:blip>
          <a:stretch>
            <a:fillRect/>
          </a:stretch>
        </p:blipFill>
        <p:spPr>
          <a:xfrm>
            <a:off x="5201050" y="3174862"/>
            <a:ext cx="2514990" cy="1677475"/>
          </a:xfrm>
          <a:prstGeom prst="rect">
            <a:avLst/>
          </a:prstGeom>
          <a:noFill/>
          <a:ln>
            <a:noFill/>
          </a:ln>
        </p:spPr>
      </p:pic>
      <p:sp>
        <p:nvSpPr>
          <p:cNvPr id="35" name="Google Shape;177;p30">
            <a:extLst>
              <a:ext uri="{FF2B5EF4-FFF2-40B4-BE49-F238E27FC236}">
                <a16:creationId xmlns:a16="http://schemas.microsoft.com/office/drawing/2014/main" id="{C5D97B2B-AA15-438D-8E80-5D9E4DE6ACF6}"/>
              </a:ext>
            </a:extLst>
          </p:cNvPr>
          <p:cNvSpPr txBox="1">
            <a:spLocks/>
          </p:cNvSpPr>
          <p:nvPr/>
        </p:nvSpPr>
        <p:spPr>
          <a:xfrm>
            <a:off x="2788038" y="951600"/>
            <a:ext cx="1062600" cy="45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b="0">
                <a:latin typeface="Arial"/>
                <a:ea typeface="Arial"/>
                <a:cs typeface="Arial"/>
                <a:sym typeface="Arial"/>
              </a:rPr>
              <a:t>Quá tối</a:t>
            </a:r>
          </a:p>
        </p:txBody>
      </p:sp>
      <p:sp>
        <p:nvSpPr>
          <p:cNvPr id="36" name="Google Shape;178;p30">
            <a:extLst>
              <a:ext uri="{FF2B5EF4-FFF2-40B4-BE49-F238E27FC236}">
                <a16:creationId xmlns:a16="http://schemas.microsoft.com/office/drawing/2014/main" id="{CD2E1A9C-4045-484B-83AE-E83BFC60EA4E}"/>
              </a:ext>
            </a:extLst>
          </p:cNvPr>
          <p:cNvSpPr txBox="1">
            <a:spLocks/>
          </p:cNvSpPr>
          <p:nvPr/>
        </p:nvSpPr>
        <p:spPr>
          <a:xfrm>
            <a:off x="5862889" y="951600"/>
            <a:ext cx="1191300" cy="45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b="0">
                <a:latin typeface="Arial"/>
                <a:ea typeface="Arial"/>
                <a:cs typeface="Arial"/>
                <a:sym typeface="Arial"/>
              </a:rPr>
              <a:t>Quá sáng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500"/>
                                        <p:tgtEl>
                                          <p:spTgt spid="1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47"/>
                                        </p:tgtEl>
                                      </p:cBhvr>
                                    </p:animEffect>
                                    <p:set>
                                      <p:cBhvr>
                                        <p:cTn id="15" dur="1" fill="hold">
                                          <p:stCondLst>
                                            <p:cond delay="499"/>
                                          </p:stCondLst>
                                        </p:cTn>
                                        <p:tgtEl>
                                          <p:spTgt spid="14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48"/>
                                        </p:tgtEl>
                                      </p:cBhvr>
                                    </p:animEffect>
                                    <p:set>
                                      <p:cBhvr>
                                        <p:cTn id="18" dur="1" fill="hold">
                                          <p:stCondLst>
                                            <p:cond delay="499"/>
                                          </p:stCondLst>
                                        </p:cTn>
                                        <p:tgtEl>
                                          <p:spTgt spid="14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4"/>
                                        </p:tgtEl>
                                      </p:cBhvr>
                                    </p:animEffect>
                                    <p:set>
                                      <p:cBhvr>
                                        <p:cTn id="64" dur="1" fill="hold">
                                          <p:stCondLst>
                                            <p:cond delay="499"/>
                                          </p:stCondLst>
                                        </p:cTn>
                                        <p:tgtEl>
                                          <p:spTgt spid="2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5"/>
                                        </p:tgtEl>
                                      </p:cBhvr>
                                    </p:animEffect>
                                    <p:set>
                                      <p:cBhvr>
                                        <p:cTn id="67" dur="1" fill="hold">
                                          <p:stCondLst>
                                            <p:cond delay="499"/>
                                          </p:stCondLst>
                                        </p:cTn>
                                        <p:tgtEl>
                                          <p:spTgt spid="2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26"/>
                                        </p:tgtEl>
                                      </p:cBhvr>
                                    </p:animEffect>
                                    <p:set>
                                      <p:cBhvr>
                                        <p:cTn id="70" dur="1" fill="hold">
                                          <p:stCondLst>
                                            <p:cond delay="499"/>
                                          </p:stCondLst>
                                        </p:cTn>
                                        <p:tgtEl>
                                          <p:spTgt spid="2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27"/>
                                        </p:tgtEl>
                                      </p:cBhvr>
                                    </p:animEffect>
                                    <p:set>
                                      <p:cBhvr>
                                        <p:cTn id="73" dur="1" fill="hold">
                                          <p:stCondLst>
                                            <p:cond delay="499"/>
                                          </p:stCondLst>
                                        </p:cTn>
                                        <p:tgtEl>
                                          <p:spTgt spid="2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28"/>
                                        </p:tgtEl>
                                      </p:cBhvr>
                                    </p:animEffect>
                                    <p:set>
                                      <p:cBhvr>
                                        <p:cTn id="76" dur="1" fill="hold">
                                          <p:stCondLst>
                                            <p:cond delay="499"/>
                                          </p:stCondLst>
                                        </p:cTn>
                                        <p:tgtEl>
                                          <p:spTgt spid="28"/>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29"/>
                                        </p:tgtEl>
                                      </p:cBhvr>
                                    </p:animEffect>
                                    <p:set>
                                      <p:cBhvr>
                                        <p:cTn id="79" dur="1" fill="hold">
                                          <p:stCondLst>
                                            <p:cond delay="499"/>
                                          </p:stCondLst>
                                        </p:cTn>
                                        <p:tgtEl>
                                          <p:spTgt spid="29"/>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30"/>
                                        </p:tgtEl>
                                      </p:cBhvr>
                                    </p:animEffect>
                                    <p:set>
                                      <p:cBhvr>
                                        <p:cTn id="82" dur="1" fill="hold">
                                          <p:stCondLst>
                                            <p:cond delay="499"/>
                                          </p:stCondLst>
                                        </p:cTn>
                                        <p:tgtEl>
                                          <p:spTgt spid="3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500"/>
                                        <p:tgtEl>
                                          <p:spTgt spid="33"/>
                                        </p:tgtEl>
                                      </p:cBhvr>
                                    </p:animEffect>
                                  </p:childTnLst>
                                </p:cTn>
                              </p:par>
                              <p:par>
                                <p:cTn id="94" presetID="10" presetClass="entr" presetSubtype="0" fill="hold"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P spid="29" grpId="0"/>
      <p:bldP spid="29" grpId="1"/>
      <p:bldP spid="30" grpId="0"/>
      <p:bldP spid="30" grpId="1"/>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186" name="Google Shape;186;p31"/>
          <p:cNvPicPr preferRelativeResize="0"/>
          <p:nvPr/>
        </p:nvPicPr>
        <p:blipFill>
          <a:blip r:embed="rId4">
            <a:alphaModFix/>
          </a:blip>
          <a:stretch>
            <a:fillRect/>
          </a:stretch>
        </p:blipFill>
        <p:spPr>
          <a:xfrm>
            <a:off x="5822449" y="1353662"/>
            <a:ext cx="2459526" cy="2463225"/>
          </a:xfrm>
          <a:prstGeom prst="rect">
            <a:avLst/>
          </a:prstGeom>
          <a:noFill/>
          <a:ln>
            <a:noFill/>
          </a:ln>
        </p:spPr>
      </p:pic>
      <p:pic>
        <p:nvPicPr>
          <p:cNvPr id="187" name="Google Shape;187;p31"/>
          <p:cNvPicPr preferRelativeResize="0"/>
          <p:nvPr/>
        </p:nvPicPr>
        <p:blipFill>
          <a:blip r:embed="rId5">
            <a:alphaModFix/>
          </a:blip>
          <a:stretch>
            <a:fillRect/>
          </a:stretch>
        </p:blipFill>
        <p:spPr>
          <a:xfrm>
            <a:off x="404525" y="1349650"/>
            <a:ext cx="3865000" cy="2463226"/>
          </a:xfrm>
          <a:prstGeom prst="rect">
            <a:avLst/>
          </a:prstGeom>
          <a:noFill/>
          <a:ln>
            <a:noFill/>
          </a:ln>
        </p:spPr>
      </p:pic>
      <p:sp>
        <p:nvSpPr>
          <p:cNvPr id="188" name="Google Shape;188;p31"/>
          <p:cNvSpPr txBox="1">
            <a:spLocks noGrp="1"/>
          </p:cNvSpPr>
          <p:nvPr>
            <p:ph type="title"/>
          </p:nvPr>
        </p:nvSpPr>
        <p:spPr>
          <a:xfrm>
            <a:off x="1629100" y="4298150"/>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Ảnh gốc</a:t>
            </a:r>
            <a:endParaRPr>
              <a:latin typeface="Arial"/>
              <a:ea typeface="Arial"/>
              <a:cs typeface="Arial"/>
              <a:sym typeface="Arial"/>
            </a:endParaRPr>
          </a:p>
        </p:txBody>
      </p:sp>
      <p:sp>
        <p:nvSpPr>
          <p:cNvPr id="189" name="Google Shape;189;p31"/>
          <p:cNvSpPr txBox="1">
            <a:spLocks noGrp="1"/>
          </p:cNvSpPr>
          <p:nvPr>
            <p:ph type="title"/>
          </p:nvPr>
        </p:nvSpPr>
        <p:spPr>
          <a:xfrm>
            <a:off x="6419013" y="4298150"/>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Ảnh crop </a:t>
            </a:r>
            <a:endParaRPr>
              <a:latin typeface="Arial"/>
              <a:ea typeface="Arial"/>
              <a:cs typeface="Arial"/>
              <a:sym typeface="Arial"/>
            </a:endParaRPr>
          </a:p>
        </p:txBody>
      </p:sp>
      <p:cxnSp>
        <p:nvCxnSpPr>
          <p:cNvPr id="190" name="Google Shape;190;p31"/>
          <p:cNvCxnSpPr/>
          <p:nvPr/>
        </p:nvCxnSpPr>
        <p:spPr>
          <a:xfrm>
            <a:off x="2398750" y="397877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91" name="Google Shape;191;p31"/>
          <p:cNvCxnSpPr/>
          <p:nvPr/>
        </p:nvCxnSpPr>
        <p:spPr>
          <a:xfrm>
            <a:off x="7188675" y="3978775"/>
            <a:ext cx="0" cy="408600"/>
          </a:xfrm>
          <a:prstGeom prst="straightConnector1">
            <a:avLst/>
          </a:prstGeom>
          <a:noFill/>
          <a:ln w="19050" cap="flat" cmpd="sng">
            <a:solidFill>
              <a:schemeClr val="lt2"/>
            </a:solidFill>
            <a:prstDash val="solid"/>
            <a:round/>
            <a:headEnd type="oval" w="med" len="med"/>
            <a:tailEnd type="oval" w="med" len="med"/>
          </a:ln>
        </p:spPr>
      </p:cxnSp>
      <p:sp>
        <p:nvSpPr>
          <p:cNvPr id="192" name="Google Shape;192;p31"/>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Xử lý ảnh</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500"/>
                                        <p:tgtEl>
                                          <p:spTgt spid="188"/>
                                        </p:tgtEl>
                                      </p:cBhvr>
                                    </p:animEffect>
                                  </p:childTnLst>
                                </p:cTn>
                              </p:par>
                              <p:par>
                                <p:cTn id="11" presetID="10"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500"/>
                                        <p:tgtEl>
                                          <p:spTgt spid="1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6"/>
                                        </p:tgtEl>
                                        <p:attrNameLst>
                                          <p:attrName>style.visibility</p:attrName>
                                        </p:attrNameLst>
                                      </p:cBhvr>
                                      <p:to>
                                        <p:strVal val="visible"/>
                                      </p:to>
                                    </p:set>
                                    <p:animEffect transition="in" filter="fade">
                                      <p:cBhvr>
                                        <p:cTn id="18" dur="500"/>
                                        <p:tgtEl>
                                          <p:spTgt spid="18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500"/>
                                        <p:tgtEl>
                                          <p:spTgt spid="189"/>
                                        </p:tgtEl>
                                      </p:cBhvr>
                                    </p:animEffect>
                                  </p:childTnLst>
                                </p:cTn>
                              </p:par>
                              <p:par>
                                <p:cTn id="22" presetID="10" presetClass="entr" presetSubtype="0" fill="hold" nodeType="withEffect">
                                  <p:stCondLst>
                                    <p:cond delay="0"/>
                                  </p:stCondLst>
                                  <p:childTnLst>
                                    <p:set>
                                      <p:cBhvr>
                                        <p:cTn id="23" dur="1" fill="hold">
                                          <p:stCondLst>
                                            <p:cond delay="0"/>
                                          </p:stCondLst>
                                        </p:cTn>
                                        <p:tgtEl>
                                          <p:spTgt spid="191"/>
                                        </p:tgtEl>
                                        <p:attrNameLst>
                                          <p:attrName>style.visibility</p:attrName>
                                        </p:attrNameLst>
                                      </p:cBhvr>
                                      <p:to>
                                        <p:strVal val="visible"/>
                                      </p:to>
                                    </p:set>
                                    <p:animEffect transition="in" filter="fade">
                                      <p:cBhvr>
                                        <p:cTn id="24"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8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980700" y="39699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Ảnh crop </a:t>
            </a:r>
            <a:endParaRPr>
              <a:latin typeface="Arial"/>
              <a:ea typeface="Arial"/>
              <a:cs typeface="Arial"/>
              <a:sym typeface="Arial"/>
            </a:endParaRPr>
          </a:p>
        </p:txBody>
      </p:sp>
      <p:sp>
        <p:nvSpPr>
          <p:cNvPr id="198" name="Google Shape;198;p32"/>
          <p:cNvSpPr txBox="1">
            <a:spLocks noGrp="1"/>
          </p:cNvSpPr>
          <p:nvPr>
            <p:ph type="title" idx="4"/>
          </p:nvPr>
        </p:nvSpPr>
        <p:spPr>
          <a:xfrm>
            <a:off x="6623150" y="39699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Contrast Limited AHE</a:t>
            </a:r>
            <a:endParaRPr>
              <a:latin typeface="Arial"/>
              <a:ea typeface="Arial"/>
              <a:cs typeface="Arial"/>
              <a:sym typeface="Arial"/>
            </a:endParaRPr>
          </a:p>
        </p:txBody>
      </p:sp>
      <p:sp>
        <p:nvSpPr>
          <p:cNvPr id="199" name="Google Shape;199;p32"/>
          <p:cNvSpPr txBox="1">
            <a:spLocks noGrp="1"/>
          </p:cNvSpPr>
          <p:nvPr>
            <p:ph type="title" idx="5"/>
          </p:nvPr>
        </p:nvSpPr>
        <p:spPr>
          <a:xfrm>
            <a:off x="3801912" y="39699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Arial"/>
                <a:ea typeface="Arial"/>
                <a:cs typeface="Arial"/>
                <a:sym typeface="Arial"/>
              </a:rPr>
              <a:t>btgraham-300</a:t>
            </a:r>
            <a:endParaRPr>
              <a:latin typeface="Arial"/>
              <a:ea typeface="Arial"/>
              <a:cs typeface="Arial"/>
              <a:sym typeface="Arial"/>
            </a:endParaRPr>
          </a:p>
        </p:txBody>
      </p:sp>
      <p:cxnSp>
        <p:nvCxnSpPr>
          <p:cNvPr id="200" name="Google Shape;200;p32"/>
          <p:cNvCxnSpPr>
            <a:stCxn id="201" idx="2"/>
            <a:endCxn id="197" idx="0"/>
          </p:cNvCxnSpPr>
          <p:nvPr/>
        </p:nvCxnSpPr>
        <p:spPr>
          <a:xfrm>
            <a:off x="1750350" y="356137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202" name="Google Shape;202;p32"/>
          <p:cNvCxnSpPr>
            <a:stCxn id="199" idx="0"/>
            <a:endCxn id="203" idx="2"/>
          </p:cNvCxnSpPr>
          <p:nvPr/>
        </p:nvCxnSpPr>
        <p:spPr>
          <a:xfrm rot="10800000">
            <a:off x="4571562" y="356137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204" name="Google Shape;204;p32"/>
          <p:cNvCxnSpPr>
            <a:stCxn id="198" idx="0"/>
            <a:endCxn id="205" idx="2"/>
          </p:cNvCxnSpPr>
          <p:nvPr/>
        </p:nvCxnSpPr>
        <p:spPr>
          <a:xfrm rot="10800000">
            <a:off x="7392800" y="3561375"/>
            <a:ext cx="0" cy="408600"/>
          </a:xfrm>
          <a:prstGeom prst="straightConnector1">
            <a:avLst/>
          </a:prstGeom>
          <a:noFill/>
          <a:ln w="19050" cap="flat" cmpd="sng">
            <a:solidFill>
              <a:schemeClr val="lt2"/>
            </a:solidFill>
            <a:prstDash val="solid"/>
            <a:round/>
            <a:headEnd type="oval" w="med" len="med"/>
            <a:tailEnd type="oval" w="med" len="med"/>
          </a:ln>
        </p:spPr>
      </p:cxnSp>
      <p:pic>
        <p:nvPicPr>
          <p:cNvPr id="206" name="Google Shape;206;p32"/>
          <p:cNvPicPr preferRelativeResize="0"/>
          <p:nvPr/>
        </p:nvPicPr>
        <p:blipFill rotWithShape="1">
          <a:blip r:embed="rId4">
            <a:alphaModFix/>
          </a:blip>
          <a:srcRect l="5579" t="5215" r="5150" b="4710"/>
          <a:stretch/>
        </p:blipFill>
        <p:spPr>
          <a:xfrm>
            <a:off x="3560725" y="1207225"/>
            <a:ext cx="2020774" cy="2049250"/>
          </a:xfrm>
          <a:prstGeom prst="rect">
            <a:avLst/>
          </a:prstGeom>
          <a:noFill/>
          <a:ln>
            <a:noFill/>
          </a:ln>
        </p:spPr>
      </p:pic>
      <p:pic>
        <p:nvPicPr>
          <p:cNvPr id="207" name="Google Shape;207;p32"/>
          <p:cNvPicPr preferRelativeResize="0"/>
          <p:nvPr/>
        </p:nvPicPr>
        <p:blipFill>
          <a:blip r:embed="rId5">
            <a:alphaModFix/>
          </a:blip>
          <a:stretch>
            <a:fillRect/>
          </a:stretch>
        </p:blipFill>
        <p:spPr>
          <a:xfrm>
            <a:off x="6366638" y="1207275"/>
            <a:ext cx="2052336" cy="2049250"/>
          </a:xfrm>
          <a:prstGeom prst="rect">
            <a:avLst/>
          </a:prstGeom>
          <a:noFill/>
          <a:ln>
            <a:noFill/>
          </a:ln>
        </p:spPr>
      </p:pic>
      <p:pic>
        <p:nvPicPr>
          <p:cNvPr id="208" name="Google Shape;208;p32"/>
          <p:cNvPicPr preferRelativeResize="0"/>
          <p:nvPr/>
        </p:nvPicPr>
        <p:blipFill>
          <a:blip r:embed="rId6">
            <a:alphaModFix/>
          </a:blip>
          <a:stretch>
            <a:fillRect/>
          </a:stretch>
        </p:blipFill>
        <p:spPr>
          <a:xfrm>
            <a:off x="731175" y="1207225"/>
            <a:ext cx="2046169" cy="2049251"/>
          </a:xfrm>
          <a:prstGeom prst="rect">
            <a:avLst/>
          </a:prstGeom>
          <a:noFill/>
          <a:ln>
            <a:noFill/>
          </a:ln>
        </p:spPr>
      </p:pic>
      <p:sp>
        <p:nvSpPr>
          <p:cNvPr id="209" name="Google Shape;209;p32"/>
          <p:cNvSpPr txBox="1"/>
          <p:nvPr/>
        </p:nvSpPr>
        <p:spPr>
          <a:xfrm>
            <a:off x="6366650" y="4712400"/>
            <a:ext cx="205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7"/>
              </a:rPr>
              <a:t>https://www.geeksforgeeks.org/clahe-histogram-eqalization-opencv/</a:t>
            </a:r>
            <a:r>
              <a:rPr lang="en" sz="800"/>
              <a:t>  </a:t>
            </a:r>
            <a:endParaRPr sz="800"/>
          </a:p>
        </p:txBody>
      </p:sp>
      <p:sp>
        <p:nvSpPr>
          <p:cNvPr id="210" name="Google Shape;210;p32"/>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Xử lý ảnh</a:t>
            </a:r>
            <a:endParaRPr sz="3000">
              <a:latin typeface="Arial"/>
              <a:ea typeface="Arial"/>
              <a:cs typeface="Arial"/>
              <a:sym typeface="Arial"/>
            </a:endParaRPr>
          </a:p>
        </p:txBody>
      </p:sp>
      <p:sp>
        <p:nvSpPr>
          <p:cNvPr id="211" name="Google Shape;211;p32"/>
          <p:cNvSpPr txBox="1"/>
          <p:nvPr/>
        </p:nvSpPr>
        <p:spPr>
          <a:xfrm>
            <a:off x="3560725" y="4659075"/>
            <a:ext cx="2020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8"/>
              </a:rPr>
              <a:t>https://storage.googleapis.com/kaggle-forum-message-attachments/88655/2795/competitionreport.pdf</a:t>
            </a:r>
            <a:endParaRPr sz="800">
              <a:solidFill>
                <a:srgbClr val="F2F2F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10" presetClass="entr" presetSubtype="0"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500"/>
                                        <p:tgtEl>
                                          <p:spTgt spid="200"/>
                                        </p:tgtEl>
                                      </p:cBhvr>
                                    </p:animEffect>
                                  </p:childTnLst>
                                </p:cTn>
                              </p:par>
                              <p:par>
                                <p:cTn id="11" presetID="10" presetClass="entr" presetSubtype="0" fill="hold" nodeType="with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1"/>
                                        </p:tgtEl>
                                        <p:attrNameLst>
                                          <p:attrName>style.visibility</p:attrName>
                                        </p:attrNameLst>
                                      </p:cBhvr>
                                      <p:to>
                                        <p:strVal val="visible"/>
                                      </p:to>
                                    </p:set>
                                    <p:animEffect transition="in" filter="fade">
                                      <p:cBhvr>
                                        <p:cTn id="18" dur="500"/>
                                        <p:tgtEl>
                                          <p:spTgt spid="2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fade">
                                      <p:cBhvr>
                                        <p:cTn id="21" dur="500"/>
                                        <p:tgtEl>
                                          <p:spTgt spid="199"/>
                                        </p:tgtEl>
                                      </p:cBhvr>
                                    </p:animEffect>
                                  </p:childTnLst>
                                </p:cTn>
                              </p:par>
                              <p:par>
                                <p:cTn id="22" presetID="10" presetClass="entr" presetSubtype="0" fill="hold" nodeType="withEffect">
                                  <p:stCondLst>
                                    <p:cond delay="0"/>
                                  </p:stCondLst>
                                  <p:childTnLst>
                                    <p:set>
                                      <p:cBhvr>
                                        <p:cTn id="23" dur="1" fill="hold">
                                          <p:stCondLst>
                                            <p:cond delay="0"/>
                                          </p:stCondLst>
                                        </p:cTn>
                                        <p:tgtEl>
                                          <p:spTgt spid="202"/>
                                        </p:tgtEl>
                                        <p:attrNameLst>
                                          <p:attrName>style.visibility</p:attrName>
                                        </p:attrNameLst>
                                      </p:cBhvr>
                                      <p:to>
                                        <p:strVal val="visible"/>
                                      </p:to>
                                    </p:set>
                                    <p:animEffect transition="in" filter="fade">
                                      <p:cBhvr>
                                        <p:cTn id="24" dur="500"/>
                                        <p:tgtEl>
                                          <p:spTgt spid="202"/>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9"/>
                                        </p:tgtEl>
                                        <p:attrNameLst>
                                          <p:attrName>style.visibility</p:attrName>
                                        </p:attrNameLst>
                                      </p:cBhvr>
                                      <p:to>
                                        <p:strVal val="visible"/>
                                      </p:to>
                                    </p:set>
                                    <p:animEffect transition="in" filter="fade">
                                      <p:cBhvr>
                                        <p:cTn id="32" dur="500"/>
                                        <p:tgtEl>
                                          <p:spTgt spid="20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fade">
                                      <p:cBhvr>
                                        <p:cTn id="35" dur="500"/>
                                        <p:tgtEl>
                                          <p:spTgt spid="198"/>
                                        </p:tgtEl>
                                      </p:cBhvr>
                                    </p:animEffect>
                                  </p:childTnLst>
                                </p:cTn>
                              </p:par>
                              <p:par>
                                <p:cTn id="36" presetID="10" presetClass="entr" presetSubtype="0" fill="hold" nodeType="withEffect">
                                  <p:stCondLst>
                                    <p:cond delay="0"/>
                                  </p:stCondLst>
                                  <p:childTnLst>
                                    <p:set>
                                      <p:cBhvr>
                                        <p:cTn id="37" dur="1" fill="hold">
                                          <p:stCondLst>
                                            <p:cond delay="0"/>
                                          </p:stCondLst>
                                        </p:cTn>
                                        <p:tgtEl>
                                          <p:spTgt spid="204"/>
                                        </p:tgtEl>
                                        <p:attrNameLst>
                                          <p:attrName>style.visibility</p:attrName>
                                        </p:attrNameLst>
                                      </p:cBhvr>
                                      <p:to>
                                        <p:strVal val="visible"/>
                                      </p:to>
                                    </p:set>
                                    <p:animEffect transition="in" filter="fade">
                                      <p:cBhvr>
                                        <p:cTn id="38" dur="500"/>
                                        <p:tgtEl>
                                          <p:spTgt spid="204"/>
                                        </p:tgtEl>
                                      </p:cBhvr>
                                    </p:animEffect>
                                  </p:childTnLst>
                                </p:cTn>
                              </p:par>
                              <p:par>
                                <p:cTn id="39" presetID="10" presetClass="entr" presetSubtype="0" fill="hold" nodeType="withEffect">
                                  <p:stCondLst>
                                    <p:cond delay="0"/>
                                  </p:stCondLst>
                                  <p:childTnLst>
                                    <p:set>
                                      <p:cBhvr>
                                        <p:cTn id="40" dur="1" fill="hold">
                                          <p:stCondLst>
                                            <p:cond delay="0"/>
                                          </p:stCondLst>
                                        </p:cTn>
                                        <p:tgtEl>
                                          <p:spTgt spid="207"/>
                                        </p:tgtEl>
                                        <p:attrNameLst>
                                          <p:attrName>style.visibility</p:attrName>
                                        </p:attrNameLst>
                                      </p:cBhvr>
                                      <p:to>
                                        <p:strVal val="visible"/>
                                      </p:to>
                                    </p:set>
                                    <p:animEffect transition="in" filter="fade">
                                      <p:cBhvr>
                                        <p:cTn id="41"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P spid="198" grpId="0"/>
      <p:bldP spid="199" grpId="0"/>
      <p:bldP spid="209" grpId="0"/>
      <p:bldP spid="2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33"/>
          <p:cNvSpPr txBox="1">
            <a:spLocks noGrp="1"/>
          </p:cNvSpPr>
          <p:nvPr>
            <p:ph type="title" idx="5"/>
          </p:nvPr>
        </p:nvSpPr>
        <p:spPr>
          <a:xfrm>
            <a:off x="73387" y="1798275"/>
            <a:ext cx="1539300" cy="68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Arial"/>
                <a:ea typeface="Arial"/>
                <a:cs typeface="Arial"/>
                <a:sym typeface="Arial"/>
              </a:rPr>
              <a:t>btgraham-300</a:t>
            </a:r>
            <a:endParaRPr>
              <a:latin typeface="Arial"/>
              <a:ea typeface="Arial"/>
              <a:cs typeface="Arial"/>
              <a:sym typeface="Arial"/>
            </a:endParaRPr>
          </a:p>
        </p:txBody>
      </p:sp>
      <p:cxnSp>
        <p:nvCxnSpPr>
          <p:cNvPr id="217" name="Google Shape;217;p33"/>
          <p:cNvCxnSpPr/>
          <p:nvPr/>
        </p:nvCxnSpPr>
        <p:spPr>
          <a:xfrm rot="10800000">
            <a:off x="1778437" y="193852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218" name="Google Shape;218;p33"/>
          <p:cNvCxnSpPr>
            <a:stCxn id="219" idx="1"/>
            <a:endCxn id="220" idx="3"/>
          </p:cNvCxnSpPr>
          <p:nvPr/>
        </p:nvCxnSpPr>
        <p:spPr>
          <a:xfrm rot="10800000">
            <a:off x="7159566" y="3469794"/>
            <a:ext cx="421800" cy="600"/>
          </a:xfrm>
          <a:prstGeom prst="straightConnector1">
            <a:avLst/>
          </a:prstGeom>
          <a:noFill/>
          <a:ln w="19050" cap="flat" cmpd="sng">
            <a:solidFill>
              <a:srgbClr val="F2F2F2"/>
            </a:solidFill>
            <a:prstDash val="solid"/>
            <a:round/>
            <a:headEnd type="stealth" w="med" len="med"/>
            <a:tailEnd type="none" w="med" len="med"/>
          </a:ln>
        </p:spPr>
      </p:cxnSp>
      <p:cxnSp>
        <p:nvCxnSpPr>
          <p:cNvPr id="221" name="Google Shape;221;p33"/>
          <p:cNvCxnSpPr>
            <a:stCxn id="222" idx="3"/>
            <a:endCxn id="223" idx="1"/>
          </p:cNvCxnSpPr>
          <p:nvPr/>
        </p:nvCxnSpPr>
        <p:spPr>
          <a:xfrm>
            <a:off x="1500900" y="3469850"/>
            <a:ext cx="331500" cy="0"/>
          </a:xfrm>
          <a:prstGeom prst="straightConnector1">
            <a:avLst/>
          </a:prstGeom>
          <a:noFill/>
          <a:ln w="19050" cap="flat" cmpd="sng">
            <a:solidFill>
              <a:srgbClr val="F2F2F2"/>
            </a:solidFill>
            <a:prstDash val="solid"/>
            <a:round/>
            <a:headEnd type="none" w="med" len="med"/>
            <a:tailEnd type="triangle" w="med" len="med"/>
          </a:ln>
        </p:spPr>
      </p:cxnSp>
      <p:cxnSp>
        <p:nvCxnSpPr>
          <p:cNvPr id="224" name="Google Shape;224;p33"/>
          <p:cNvCxnSpPr>
            <a:stCxn id="223" idx="3"/>
            <a:endCxn id="225" idx="2"/>
          </p:cNvCxnSpPr>
          <p:nvPr/>
        </p:nvCxnSpPr>
        <p:spPr>
          <a:xfrm>
            <a:off x="3173501" y="3469847"/>
            <a:ext cx="266400" cy="0"/>
          </a:xfrm>
          <a:prstGeom prst="straightConnector1">
            <a:avLst/>
          </a:prstGeom>
          <a:noFill/>
          <a:ln w="19050" cap="flat" cmpd="sng">
            <a:solidFill>
              <a:srgbClr val="F2F2F2"/>
            </a:solidFill>
            <a:prstDash val="solid"/>
            <a:round/>
            <a:headEnd type="none" w="med" len="med"/>
            <a:tailEnd type="triangle" w="med" len="med"/>
          </a:ln>
        </p:spPr>
      </p:cxnSp>
      <p:pic>
        <p:nvPicPr>
          <p:cNvPr id="222" name="Google Shape;222;p33"/>
          <p:cNvPicPr preferRelativeResize="0"/>
          <p:nvPr/>
        </p:nvPicPr>
        <p:blipFill>
          <a:blip r:embed="rId4">
            <a:alphaModFix/>
          </a:blip>
          <a:stretch>
            <a:fillRect/>
          </a:stretch>
        </p:blipFill>
        <p:spPr>
          <a:xfrm>
            <a:off x="159800" y="2795975"/>
            <a:ext cx="1341101" cy="1347750"/>
          </a:xfrm>
          <a:prstGeom prst="rect">
            <a:avLst/>
          </a:prstGeom>
          <a:noFill/>
          <a:ln>
            <a:noFill/>
          </a:ln>
        </p:spPr>
      </p:pic>
      <p:pic>
        <p:nvPicPr>
          <p:cNvPr id="223" name="Google Shape;223;p33"/>
          <p:cNvPicPr preferRelativeResize="0"/>
          <p:nvPr/>
        </p:nvPicPr>
        <p:blipFill>
          <a:blip r:embed="rId5">
            <a:alphaModFix/>
          </a:blip>
          <a:stretch>
            <a:fillRect/>
          </a:stretch>
        </p:blipFill>
        <p:spPr>
          <a:xfrm>
            <a:off x="1832401" y="2795963"/>
            <a:ext cx="1341101" cy="1347768"/>
          </a:xfrm>
          <a:prstGeom prst="rect">
            <a:avLst/>
          </a:prstGeom>
          <a:noFill/>
          <a:ln>
            <a:noFill/>
          </a:ln>
        </p:spPr>
      </p:pic>
      <p:pic>
        <p:nvPicPr>
          <p:cNvPr id="220" name="Google Shape;220;p33"/>
          <p:cNvPicPr preferRelativeResize="0"/>
          <p:nvPr/>
        </p:nvPicPr>
        <p:blipFill>
          <a:blip r:embed="rId6">
            <a:alphaModFix/>
          </a:blip>
          <a:stretch>
            <a:fillRect/>
          </a:stretch>
        </p:blipFill>
        <p:spPr>
          <a:xfrm>
            <a:off x="5818615" y="2795957"/>
            <a:ext cx="1341101" cy="1347768"/>
          </a:xfrm>
          <a:prstGeom prst="rect">
            <a:avLst/>
          </a:prstGeom>
          <a:noFill/>
          <a:ln>
            <a:noFill/>
          </a:ln>
        </p:spPr>
      </p:pic>
      <p:sp>
        <p:nvSpPr>
          <p:cNvPr id="225" name="Google Shape;225;p33"/>
          <p:cNvSpPr/>
          <p:nvPr/>
        </p:nvSpPr>
        <p:spPr>
          <a:xfrm>
            <a:off x="3440051" y="3300500"/>
            <a:ext cx="310500" cy="338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p:cNvSpPr txBox="1"/>
          <p:nvPr/>
        </p:nvSpPr>
        <p:spPr>
          <a:xfrm>
            <a:off x="3419607" y="3169650"/>
            <a:ext cx="310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rgbClr val="F2F2F2"/>
                </a:solidFill>
                <a:latin typeface="Fira Sans Condensed Light"/>
                <a:ea typeface="Fira Sans Condensed Light"/>
                <a:cs typeface="Fira Sans Condensed Light"/>
                <a:sym typeface="Fira Sans Condensed Light"/>
              </a:rPr>
              <a:t>+</a:t>
            </a:r>
            <a:endParaRPr sz="2700">
              <a:solidFill>
                <a:srgbClr val="F2F2F2"/>
              </a:solidFill>
              <a:latin typeface="Fira Sans Condensed Light"/>
              <a:ea typeface="Fira Sans Condensed Light"/>
              <a:cs typeface="Fira Sans Condensed Light"/>
              <a:sym typeface="Fira Sans Condensed Light"/>
            </a:endParaRPr>
          </a:p>
        </p:txBody>
      </p:sp>
      <p:cxnSp>
        <p:nvCxnSpPr>
          <p:cNvPr id="227" name="Google Shape;227;p33"/>
          <p:cNvCxnSpPr>
            <a:stCxn id="222" idx="0"/>
            <a:endCxn id="225" idx="0"/>
          </p:cNvCxnSpPr>
          <p:nvPr/>
        </p:nvCxnSpPr>
        <p:spPr>
          <a:xfrm rot="-5400000" flipH="1">
            <a:off x="1960600" y="1665725"/>
            <a:ext cx="504600" cy="2765100"/>
          </a:xfrm>
          <a:prstGeom prst="bentConnector3">
            <a:avLst>
              <a:gd name="adj1" fmla="val -47191"/>
            </a:avLst>
          </a:prstGeom>
          <a:noFill/>
          <a:ln w="19050" cap="flat" cmpd="sng">
            <a:solidFill>
              <a:srgbClr val="F2F2F2"/>
            </a:solidFill>
            <a:prstDash val="solid"/>
            <a:round/>
            <a:headEnd type="none" w="med" len="med"/>
            <a:tailEnd type="stealth" w="med" len="med"/>
          </a:ln>
        </p:spPr>
      </p:cxnSp>
      <p:cxnSp>
        <p:nvCxnSpPr>
          <p:cNvPr id="228" name="Google Shape;228;p33"/>
          <p:cNvCxnSpPr>
            <a:cxnSpLocks/>
            <a:stCxn id="225" idx="6"/>
          </p:cNvCxnSpPr>
          <p:nvPr/>
        </p:nvCxnSpPr>
        <p:spPr>
          <a:xfrm>
            <a:off x="3750551" y="3469850"/>
            <a:ext cx="266700" cy="0"/>
          </a:xfrm>
          <a:prstGeom prst="straightConnector1">
            <a:avLst/>
          </a:prstGeom>
          <a:noFill/>
          <a:ln w="19050" cap="flat" cmpd="sng">
            <a:solidFill>
              <a:srgbClr val="F2F2F2"/>
            </a:solidFill>
            <a:prstDash val="solid"/>
            <a:round/>
            <a:headEnd type="none" w="med" len="med"/>
            <a:tailEnd type="triangle" w="med" len="med"/>
          </a:ln>
        </p:spPr>
      </p:cxnSp>
      <p:pic>
        <p:nvPicPr>
          <p:cNvPr id="219" name="Google Shape;219;p33"/>
          <p:cNvPicPr preferRelativeResize="0"/>
          <p:nvPr/>
        </p:nvPicPr>
        <p:blipFill>
          <a:blip r:embed="rId7">
            <a:alphaModFix/>
          </a:blip>
          <a:stretch>
            <a:fillRect/>
          </a:stretch>
        </p:blipFill>
        <p:spPr>
          <a:xfrm>
            <a:off x="7581366" y="2797507"/>
            <a:ext cx="1339124" cy="1345775"/>
          </a:xfrm>
          <a:prstGeom prst="rect">
            <a:avLst/>
          </a:prstGeom>
          <a:noFill/>
          <a:ln>
            <a:noFill/>
          </a:ln>
        </p:spPr>
      </p:pic>
      <p:sp>
        <p:nvSpPr>
          <p:cNvPr id="229" name="Google Shape;229;p33"/>
          <p:cNvSpPr/>
          <p:nvPr/>
        </p:nvSpPr>
        <p:spPr>
          <a:xfrm>
            <a:off x="3306025" y="74160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4851725" y="74160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p:cNvSpPr/>
          <p:nvPr/>
        </p:nvSpPr>
        <p:spPr>
          <a:xfrm>
            <a:off x="6397425" y="74160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 name="Google Shape;232;p33"/>
          <p:cNvCxnSpPr/>
          <p:nvPr/>
        </p:nvCxnSpPr>
        <p:spPr>
          <a:xfrm>
            <a:off x="2333075" y="1027950"/>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233" name="Google Shape;233;p33"/>
          <p:cNvCxnSpPr>
            <a:stCxn id="229" idx="6"/>
            <a:endCxn id="230" idx="2"/>
          </p:cNvCxnSpPr>
          <p:nvPr/>
        </p:nvCxnSpPr>
        <p:spPr>
          <a:xfrm>
            <a:off x="3878725" y="1027950"/>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234" name="Google Shape;234;p33"/>
          <p:cNvCxnSpPr>
            <a:stCxn id="230" idx="6"/>
            <a:endCxn id="231" idx="2"/>
          </p:cNvCxnSpPr>
          <p:nvPr/>
        </p:nvCxnSpPr>
        <p:spPr>
          <a:xfrm>
            <a:off x="5424425" y="1027950"/>
            <a:ext cx="972900" cy="0"/>
          </a:xfrm>
          <a:prstGeom prst="straightConnector1">
            <a:avLst/>
          </a:prstGeom>
          <a:noFill/>
          <a:ln w="19050" cap="flat" cmpd="sng">
            <a:solidFill>
              <a:schemeClr val="lt2"/>
            </a:solidFill>
            <a:prstDash val="solid"/>
            <a:round/>
            <a:headEnd type="none" w="med" len="med"/>
            <a:tailEnd type="none" w="med" len="med"/>
          </a:ln>
        </p:spPr>
      </p:cxnSp>
      <p:sp>
        <p:nvSpPr>
          <p:cNvPr id="235" name="Google Shape;235;p33"/>
          <p:cNvSpPr txBox="1"/>
          <p:nvPr/>
        </p:nvSpPr>
        <p:spPr>
          <a:xfrm>
            <a:off x="3427425" y="858600"/>
            <a:ext cx="572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GB</a:t>
            </a:r>
            <a:endParaRPr sz="1000" b="1">
              <a:solidFill>
                <a:schemeClr val="lt2"/>
              </a:solidFill>
            </a:endParaRPr>
          </a:p>
        </p:txBody>
      </p:sp>
      <p:sp>
        <p:nvSpPr>
          <p:cNvPr id="236" name="Google Shape;236;p33"/>
          <p:cNvSpPr txBox="1"/>
          <p:nvPr/>
        </p:nvSpPr>
        <p:spPr>
          <a:xfrm>
            <a:off x="4912444" y="841369"/>
            <a:ext cx="451262"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Add</a:t>
            </a:r>
            <a:endParaRPr sz="1000" b="1">
              <a:solidFill>
                <a:schemeClr val="lt2"/>
              </a:solidFill>
            </a:endParaRPr>
          </a:p>
        </p:txBody>
      </p:sp>
      <p:sp>
        <p:nvSpPr>
          <p:cNvPr id="237" name="Google Shape;237;p33"/>
          <p:cNvSpPr txBox="1"/>
          <p:nvPr/>
        </p:nvSpPr>
        <p:spPr>
          <a:xfrm>
            <a:off x="6409450" y="858600"/>
            <a:ext cx="76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Circle</a:t>
            </a:r>
            <a:endParaRPr sz="1000" b="1">
              <a:solidFill>
                <a:schemeClr val="lt2"/>
              </a:solidFill>
            </a:endParaRPr>
          </a:p>
        </p:txBody>
      </p:sp>
      <p:sp>
        <p:nvSpPr>
          <p:cNvPr id="238" name="Google Shape;238;p33"/>
          <p:cNvSpPr/>
          <p:nvPr/>
        </p:nvSpPr>
        <p:spPr>
          <a:xfrm>
            <a:off x="1760325" y="741600"/>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txBox="1"/>
          <p:nvPr/>
        </p:nvSpPr>
        <p:spPr>
          <a:xfrm>
            <a:off x="1790675" y="858600"/>
            <a:ext cx="512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2"/>
                </a:solidFill>
              </a:rPr>
              <a:t>Crop</a:t>
            </a:r>
            <a:endParaRPr sz="1000" b="1">
              <a:solidFill>
                <a:schemeClr val="lt2"/>
              </a:solidFill>
            </a:endParaRPr>
          </a:p>
        </p:txBody>
      </p:sp>
      <p:sp>
        <p:nvSpPr>
          <p:cNvPr id="240" name="Google Shape;240;p33"/>
          <p:cNvSpPr txBox="1"/>
          <p:nvPr/>
        </p:nvSpPr>
        <p:spPr>
          <a:xfrm>
            <a:off x="2650300" y="1384525"/>
            <a:ext cx="197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2"/>
                </a:solidFill>
              </a:rPr>
              <a:t>kernel_size = 10</a:t>
            </a:r>
            <a:endParaRPr sz="1800">
              <a:solidFill>
                <a:srgbClr val="F2F2F2"/>
              </a:solidFill>
              <a:latin typeface="Fira Sans Condensed Light"/>
              <a:ea typeface="Fira Sans Condensed Light"/>
              <a:cs typeface="Fira Sans Condensed Light"/>
              <a:sym typeface="Fira Sans Condensed Light"/>
            </a:endParaRPr>
          </a:p>
        </p:txBody>
      </p:sp>
      <p:sp>
        <p:nvSpPr>
          <p:cNvPr id="243" name="Google Shape;243;p33"/>
          <p:cNvSpPr txBox="1"/>
          <p:nvPr/>
        </p:nvSpPr>
        <p:spPr>
          <a:xfrm>
            <a:off x="3261275" y="1384538"/>
            <a:ext cx="299474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2"/>
                </a:solidFill>
              </a:rPr>
              <a:t>image = a*alpha + b*beta</a:t>
            </a:r>
            <a:endParaRPr sz="1800">
              <a:solidFill>
                <a:srgbClr val="F2F2F2"/>
              </a:solidFill>
              <a:latin typeface="Fira Sans Condensed Light"/>
              <a:ea typeface="Fira Sans Condensed Light"/>
              <a:cs typeface="Fira Sans Condensed Light"/>
              <a:sym typeface="Fira Sans Condensed Light"/>
            </a:endParaRPr>
          </a:p>
        </p:txBody>
      </p:sp>
      <p:sp>
        <p:nvSpPr>
          <p:cNvPr id="244" name="Google Shape;244;p33"/>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Xử lý ảnh</a:t>
            </a:r>
            <a:endParaRPr sz="3000">
              <a:latin typeface="Arial"/>
              <a:ea typeface="Arial"/>
              <a:cs typeface="Arial"/>
              <a:sym typeface="Arial"/>
            </a:endParaRPr>
          </a:p>
        </p:txBody>
      </p:sp>
      <p:pic>
        <p:nvPicPr>
          <p:cNvPr id="31" name="Google Shape;242;p33">
            <a:extLst>
              <a:ext uri="{FF2B5EF4-FFF2-40B4-BE49-F238E27FC236}">
                <a16:creationId xmlns:a16="http://schemas.microsoft.com/office/drawing/2014/main" id="{C180C191-1506-443F-8315-D15350F06B77}"/>
              </a:ext>
            </a:extLst>
          </p:cNvPr>
          <p:cNvPicPr preferRelativeResize="0"/>
          <p:nvPr/>
        </p:nvPicPr>
        <p:blipFill>
          <a:blip r:embed="rId8">
            <a:alphaModFix/>
          </a:blip>
          <a:stretch>
            <a:fillRect/>
          </a:stretch>
        </p:blipFill>
        <p:spPr>
          <a:xfrm>
            <a:off x="4034000" y="2795963"/>
            <a:ext cx="1359284" cy="1366043"/>
          </a:xfrm>
          <a:prstGeom prst="rect">
            <a:avLst/>
          </a:prstGeom>
          <a:noFill/>
          <a:ln>
            <a:noFill/>
          </a:ln>
        </p:spPr>
      </p:pic>
      <p:cxnSp>
        <p:nvCxnSpPr>
          <p:cNvPr id="32" name="Google Shape;218;p33">
            <a:extLst>
              <a:ext uri="{FF2B5EF4-FFF2-40B4-BE49-F238E27FC236}">
                <a16:creationId xmlns:a16="http://schemas.microsoft.com/office/drawing/2014/main" id="{80C49FFB-10D9-4958-B120-FF1B4C0B1DCC}"/>
              </a:ext>
            </a:extLst>
          </p:cNvPr>
          <p:cNvCxnSpPr/>
          <p:nvPr/>
        </p:nvCxnSpPr>
        <p:spPr>
          <a:xfrm rot="10800000">
            <a:off x="5385958" y="3478984"/>
            <a:ext cx="421800" cy="600"/>
          </a:xfrm>
          <a:prstGeom prst="straightConnector1">
            <a:avLst/>
          </a:prstGeom>
          <a:noFill/>
          <a:ln w="19050" cap="flat" cmpd="sng">
            <a:solidFill>
              <a:srgbClr val="F2F2F2"/>
            </a:solidFill>
            <a:prstDash val="solid"/>
            <a:round/>
            <a:headEnd type="stealth" w="med" len="med"/>
            <a:tailEnd type="none" w="med" len="med"/>
          </a:ln>
        </p:spPr>
      </p:cxnSp>
      <p:sp>
        <p:nvSpPr>
          <p:cNvPr id="34" name="Google Shape;243;p33">
            <a:extLst>
              <a:ext uri="{FF2B5EF4-FFF2-40B4-BE49-F238E27FC236}">
                <a16:creationId xmlns:a16="http://schemas.microsoft.com/office/drawing/2014/main" id="{B8E8259B-4B78-4FD2-BEF2-7488226E093C}"/>
              </a:ext>
            </a:extLst>
          </p:cNvPr>
          <p:cNvSpPr txBox="1"/>
          <p:nvPr/>
        </p:nvSpPr>
        <p:spPr>
          <a:xfrm>
            <a:off x="6078680" y="1384538"/>
            <a:ext cx="1210189"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2"/>
                </a:solidFill>
                <a:ea typeface="Fira Sans Condensed Light"/>
              </a:rPr>
              <a:t>+ gamma</a:t>
            </a:r>
            <a:endParaRPr sz="1800">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500"/>
                                        <p:tgtEl>
                                          <p:spTgt spid="238"/>
                                        </p:tgtEl>
                                      </p:cBhvr>
                                    </p:animEffect>
                                  </p:childTnLst>
                                </p:cTn>
                              </p:par>
                              <p:par>
                                <p:cTn id="11" presetID="10" presetClass="entr" presetSubtype="0" fill="hold"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2"/>
                                        </p:tgtEl>
                                        <p:attrNameLst>
                                          <p:attrName>style.visibility</p:attrName>
                                        </p:attrNameLst>
                                      </p:cBhvr>
                                      <p:to>
                                        <p:strVal val="visible"/>
                                      </p:to>
                                    </p:set>
                                    <p:animEffect transition="in" filter="fade">
                                      <p:cBhvr>
                                        <p:cTn id="18" dur="500"/>
                                        <p:tgtEl>
                                          <p:spTgt spid="2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5"/>
                                        </p:tgtEl>
                                        <p:attrNameLst>
                                          <p:attrName>style.visibility</p:attrName>
                                        </p:attrNameLst>
                                      </p:cBhvr>
                                      <p:to>
                                        <p:strVal val="visible"/>
                                      </p:to>
                                    </p:set>
                                    <p:animEffect transition="in" filter="fade">
                                      <p:cBhvr>
                                        <p:cTn id="21" dur="500"/>
                                        <p:tgtEl>
                                          <p:spTgt spid="2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9"/>
                                        </p:tgtEl>
                                        <p:attrNameLst>
                                          <p:attrName>style.visibility</p:attrName>
                                        </p:attrNameLst>
                                      </p:cBhvr>
                                      <p:to>
                                        <p:strVal val="visible"/>
                                      </p:to>
                                    </p:set>
                                    <p:animEffect transition="in" filter="fade">
                                      <p:cBhvr>
                                        <p:cTn id="24" dur="500"/>
                                        <p:tgtEl>
                                          <p:spTgt spid="2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0"/>
                                        </p:tgtEl>
                                        <p:attrNameLst>
                                          <p:attrName>style.visibility</p:attrName>
                                        </p:attrNameLst>
                                      </p:cBhvr>
                                      <p:to>
                                        <p:strVal val="visible"/>
                                      </p:to>
                                    </p:set>
                                    <p:animEffect transition="in" filter="fade">
                                      <p:cBhvr>
                                        <p:cTn id="27" dur="500"/>
                                        <p:tgtEl>
                                          <p:spTgt spid="240"/>
                                        </p:tgtEl>
                                      </p:cBhvr>
                                    </p:animEffect>
                                  </p:childTnLst>
                                </p:cTn>
                              </p:par>
                              <p:par>
                                <p:cTn id="28" presetID="10" presetClass="entr" presetSubtype="0" fill="hold" nodeType="withEffect">
                                  <p:stCondLst>
                                    <p:cond delay="0"/>
                                  </p:stCondLst>
                                  <p:childTnLst>
                                    <p:set>
                                      <p:cBhvr>
                                        <p:cTn id="29" dur="1" fill="hold">
                                          <p:stCondLst>
                                            <p:cond delay="0"/>
                                          </p:stCondLst>
                                        </p:cTn>
                                        <p:tgtEl>
                                          <p:spTgt spid="223"/>
                                        </p:tgtEl>
                                        <p:attrNameLst>
                                          <p:attrName>style.visibility</p:attrName>
                                        </p:attrNameLst>
                                      </p:cBhvr>
                                      <p:to>
                                        <p:strVal val="visible"/>
                                      </p:to>
                                    </p:set>
                                    <p:animEffect transition="in" filter="fade">
                                      <p:cBhvr>
                                        <p:cTn id="30" dur="500"/>
                                        <p:tgtEl>
                                          <p:spTgt spid="223"/>
                                        </p:tgtEl>
                                      </p:cBhvr>
                                    </p:animEffect>
                                  </p:childTnLst>
                                </p:cTn>
                              </p:par>
                              <p:par>
                                <p:cTn id="31" presetID="10" presetClass="entr" presetSubtype="0" fill="hold" nodeType="withEffect">
                                  <p:stCondLst>
                                    <p:cond delay="0"/>
                                  </p:stCondLst>
                                  <p:childTnLst>
                                    <p:set>
                                      <p:cBhvr>
                                        <p:cTn id="32" dur="1" fill="hold">
                                          <p:stCondLst>
                                            <p:cond delay="0"/>
                                          </p:stCondLst>
                                        </p:cTn>
                                        <p:tgtEl>
                                          <p:spTgt spid="221"/>
                                        </p:tgtEl>
                                        <p:attrNameLst>
                                          <p:attrName>style.visibility</p:attrName>
                                        </p:attrNameLst>
                                      </p:cBhvr>
                                      <p:to>
                                        <p:strVal val="visible"/>
                                      </p:to>
                                    </p:set>
                                    <p:animEffect transition="in" filter="fade">
                                      <p:cBhvr>
                                        <p:cTn id="33" dur="500"/>
                                        <p:tgtEl>
                                          <p:spTgt spid="2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40"/>
                                        </p:tgtEl>
                                      </p:cBhvr>
                                    </p:animEffect>
                                    <p:set>
                                      <p:cBhvr>
                                        <p:cTn id="38" dur="1" fill="hold">
                                          <p:stCondLst>
                                            <p:cond delay="499"/>
                                          </p:stCondLst>
                                        </p:cTn>
                                        <p:tgtEl>
                                          <p:spTgt spid="240"/>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233"/>
                                        </p:tgtEl>
                                        <p:attrNameLst>
                                          <p:attrName>style.visibility</p:attrName>
                                        </p:attrNameLst>
                                      </p:cBhvr>
                                      <p:to>
                                        <p:strVal val="visible"/>
                                      </p:to>
                                    </p:set>
                                    <p:animEffect transition="in" filter="fade">
                                      <p:cBhvr>
                                        <p:cTn id="41" dur="500"/>
                                        <p:tgtEl>
                                          <p:spTgt spid="2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6"/>
                                        </p:tgtEl>
                                        <p:attrNameLst>
                                          <p:attrName>style.visibility</p:attrName>
                                        </p:attrNameLst>
                                      </p:cBhvr>
                                      <p:to>
                                        <p:strVal val="visible"/>
                                      </p:to>
                                    </p:set>
                                    <p:animEffect transition="in" filter="fade">
                                      <p:cBhvr>
                                        <p:cTn id="44" dur="500"/>
                                        <p:tgtEl>
                                          <p:spTgt spid="2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5"/>
                                        </p:tgtEl>
                                        <p:attrNameLst>
                                          <p:attrName>style.visibility</p:attrName>
                                        </p:attrNameLst>
                                      </p:cBhvr>
                                      <p:to>
                                        <p:strVal val="visible"/>
                                      </p:to>
                                    </p:set>
                                    <p:animEffect transition="in" filter="fade">
                                      <p:cBhvr>
                                        <p:cTn id="47" dur="500"/>
                                        <p:tgtEl>
                                          <p:spTgt spid="2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0"/>
                                        </p:tgtEl>
                                        <p:attrNameLst>
                                          <p:attrName>style.visibility</p:attrName>
                                        </p:attrNameLst>
                                      </p:cBhvr>
                                      <p:to>
                                        <p:strVal val="visible"/>
                                      </p:to>
                                    </p:set>
                                    <p:animEffect transition="in" filter="fade">
                                      <p:cBhvr>
                                        <p:cTn id="50" dur="500"/>
                                        <p:tgtEl>
                                          <p:spTgt spid="2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3"/>
                                        </p:tgtEl>
                                        <p:attrNameLst>
                                          <p:attrName>style.visibility</p:attrName>
                                        </p:attrNameLst>
                                      </p:cBhvr>
                                      <p:to>
                                        <p:strVal val="visible"/>
                                      </p:to>
                                    </p:set>
                                    <p:animEffect transition="in" filter="fade">
                                      <p:cBhvr>
                                        <p:cTn id="53" dur="500"/>
                                        <p:tgtEl>
                                          <p:spTgt spid="243"/>
                                        </p:tgtEl>
                                      </p:cBhvr>
                                    </p:animEffect>
                                  </p:childTnLst>
                                </p:cTn>
                              </p:par>
                              <p:par>
                                <p:cTn id="54" presetID="10" presetClass="entr" presetSubtype="0" fill="hold" nodeType="withEffect">
                                  <p:stCondLst>
                                    <p:cond delay="0"/>
                                  </p:stCondLst>
                                  <p:childTnLst>
                                    <p:set>
                                      <p:cBhvr>
                                        <p:cTn id="55" dur="1" fill="hold">
                                          <p:stCondLst>
                                            <p:cond delay="0"/>
                                          </p:stCondLst>
                                        </p:cTn>
                                        <p:tgtEl>
                                          <p:spTgt spid="224"/>
                                        </p:tgtEl>
                                        <p:attrNameLst>
                                          <p:attrName>style.visibility</p:attrName>
                                        </p:attrNameLst>
                                      </p:cBhvr>
                                      <p:to>
                                        <p:strVal val="visible"/>
                                      </p:to>
                                    </p:set>
                                    <p:animEffect transition="in" filter="fade">
                                      <p:cBhvr>
                                        <p:cTn id="56" dur="500"/>
                                        <p:tgtEl>
                                          <p:spTgt spid="224"/>
                                        </p:tgtEl>
                                      </p:cBhvr>
                                    </p:animEffect>
                                  </p:childTnLst>
                                </p:cTn>
                              </p:par>
                              <p:par>
                                <p:cTn id="57" presetID="10" presetClass="entr" presetSubtype="0" fill="hold" nodeType="withEffect">
                                  <p:stCondLst>
                                    <p:cond delay="0"/>
                                  </p:stCondLst>
                                  <p:childTnLst>
                                    <p:set>
                                      <p:cBhvr>
                                        <p:cTn id="58" dur="1" fill="hold">
                                          <p:stCondLst>
                                            <p:cond delay="0"/>
                                          </p:stCondLst>
                                        </p:cTn>
                                        <p:tgtEl>
                                          <p:spTgt spid="227"/>
                                        </p:tgtEl>
                                        <p:attrNameLst>
                                          <p:attrName>style.visibility</p:attrName>
                                        </p:attrNameLst>
                                      </p:cBhvr>
                                      <p:to>
                                        <p:strVal val="visible"/>
                                      </p:to>
                                    </p:set>
                                    <p:animEffect transition="in" filter="fade">
                                      <p:cBhvr>
                                        <p:cTn id="59" dur="500"/>
                                        <p:tgtEl>
                                          <p:spTgt spid="2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6"/>
                                        </p:tgtEl>
                                        <p:attrNameLst>
                                          <p:attrName>style.visibility</p:attrName>
                                        </p:attrNameLst>
                                      </p:cBhvr>
                                      <p:to>
                                        <p:strVal val="visible"/>
                                      </p:to>
                                    </p:set>
                                    <p:animEffect transition="in" filter="fade">
                                      <p:cBhvr>
                                        <p:cTn id="62" dur="500"/>
                                        <p:tgtEl>
                                          <p:spTgt spid="226"/>
                                        </p:tgtEl>
                                      </p:cBhvr>
                                    </p:animEffect>
                                  </p:childTnLst>
                                </p:cTn>
                              </p:par>
                              <p:par>
                                <p:cTn id="63" presetID="10" presetClass="entr" presetSubtype="0" fill="hold" nodeType="withEffect">
                                  <p:stCondLst>
                                    <p:cond delay="0"/>
                                  </p:stCondLst>
                                  <p:childTnLst>
                                    <p:set>
                                      <p:cBhvr>
                                        <p:cTn id="64" dur="1" fill="hold">
                                          <p:stCondLst>
                                            <p:cond delay="0"/>
                                          </p:stCondLst>
                                        </p:cTn>
                                        <p:tgtEl>
                                          <p:spTgt spid="228"/>
                                        </p:tgtEl>
                                        <p:attrNameLst>
                                          <p:attrName>style.visibility</p:attrName>
                                        </p:attrNameLst>
                                      </p:cBhvr>
                                      <p:to>
                                        <p:strVal val="visible"/>
                                      </p:to>
                                    </p:set>
                                    <p:animEffect transition="in" filter="fade">
                                      <p:cBhvr>
                                        <p:cTn id="65" dur="500"/>
                                        <p:tgtEl>
                                          <p:spTgt spid="228"/>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220"/>
                                        </p:tgtEl>
                                        <p:attrNameLst>
                                          <p:attrName>style.visibility</p:attrName>
                                        </p:attrNameLst>
                                      </p:cBhvr>
                                      <p:to>
                                        <p:strVal val="visible"/>
                                      </p:to>
                                    </p:set>
                                    <p:animEffect transition="in" filter="fade">
                                      <p:cBhvr>
                                        <p:cTn id="79" dur="500"/>
                                        <p:tgtEl>
                                          <p:spTgt spid="22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243"/>
                                        </p:tgtEl>
                                      </p:cBhvr>
                                    </p:animEffect>
                                    <p:set>
                                      <p:cBhvr>
                                        <p:cTn id="84" dur="1" fill="hold">
                                          <p:stCondLst>
                                            <p:cond delay="499"/>
                                          </p:stCondLst>
                                        </p:cTn>
                                        <p:tgtEl>
                                          <p:spTgt spid="24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34"/>
                                        </p:tgtEl>
                                      </p:cBhvr>
                                    </p:animEffect>
                                    <p:set>
                                      <p:cBhvr>
                                        <p:cTn id="87" dur="1" fill="hold">
                                          <p:stCondLst>
                                            <p:cond delay="499"/>
                                          </p:stCondLst>
                                        </p:cTn>
                                        <p:tgtEl>
                                          <p:spTgt spid="34"/>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218"/>
                                        </p:tgtEl>
                                        <p:attrNameLst>
                                          <p:attrName>style.visibility</p:attrName>
                                        </p:attrNameLst>
                                      </p:cBhvr>
                                      <p:to>
                                        <p:strVal val="visible"/>
                                      </p:to>
                                    </p:set>
                                    <p:animEffect transition="in" filter="fade">
                                      <p:cBhvr>
                                        <p:cTn id="90" dur="500"/>
                                        <p:tgtEl>
                                          <p:spTgt spid="218"/>
                                        </p:tgtEl>
                                      </p:cBhvr>
                                    </p:animEffect>
                                  </p:childTnLst>
                                </p:cTn>
                              </p:par>
                              <p:par>
                                <p:cTn id="91" presetID="10" presetClass="entr" presetSubtype="0" fill="hold" nodeType="withEffect">
                                  <p:stCondLst>
                                    <p:cond delay="0"/>
                                  </p:stCondLst>
                                  <p:childTnLst>
                                    <p:set>
                                      <p:cBhvr>
                                        <p:cTn id="92" dur="1" fill="hold">
                                          <p:stCondLst>
                                            <p:cond delay="0"/>
                                          </p:stCondLst>
                                        </p:cTn>
                                        <p:tgtEl>
                                          <p:spTgt spid="219"/>
                                        </p:tgtEl>
                                        <p:attrNameLst>
                                          <p:attrName>style.visibility</p:attrName>
                                        </p:attrNameLst>
                                      </p:cBhvr>
                                      <p:to>
                                        <p:strVal val="visible"/>
                                      </p:to>
                                    </p:set>
                                    <p:animEffect transition="in" filter="fade">
                                      <p:cBhvr>
                                        <p:cTn id="93" dur="500"/>
                                        <p:tgtEl>
                                          <p:spTgt spid="219"/>
                                        </p:tgtEl>
                                      </p:cBhvr>
                                    </p:animEffect>
                                  </p:childTnLst>
                                </p:cTn>
                              </p:par>
                              <p:par>
                                <p:cTn id="94" presetID="10" presetClass="entr" presetSubtype="0" fill="hold" nodeType="withEffect">
                                  <p:stCondLst>
                                    <p:cond delay="0"/>
                                  </p:stCondLst>
                                  <p:childTnLst>
                                    <p:set>
                                      <p:cBhvr>
                                        <p:cTn id="95" dur="1" fill="hold">
                                          <p:stCondLst>
                                            <p:cond delay="0"/>
                                          </p:stCondLst>
                                        </p:cTn>
                                        <p:tgtEl>
                                          <p:spTgt spid="234"/>
                                        </p:tgtEl>
                                        <p:attrNameLst>
                                          <p:attrName>style.visibility</p:attrName>
                                        </p:attrNameLst>
                                      </p:cBhvr>
                                      <p:to>
                                        <p:strVal val="visible"/>
                                      </p:to>
                                    </p:set>
                                    <p:animEffect transition="in" filter="fade">
                                      <p:cBhvr>
                                        <p:cTn id="96" dur="500"/>
                                        <p:tgtEl>
                                          <p:spTgt spid="23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31"/>
                                        </p:tgtEl>
                                        <p:attrNameLst>
                                          <p:attrName>style.visibility</p:attrName>
                                        </p:attrNameLst>
                                      </p:cBhvr>
                                      <p:to>
                                        <p:strVal val="visible"/>
                                      </p:to>
                                    </p:set>
                                    <p:animEffect transition="in" filter="fade">
                                      <p:cBhvr>
                                        <p:cTn id="99" dur="500"/>
                                        <p:tgtEl>
                                          <p:spTgt spid="2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37"/>
                                        </p:tgtEl>
                                        <p:attrNameLst>
                                          <p:attrName>style.visibility</p:attrName>
                                        </p:attrNameLst>
                                      </p:cBhvr>
                                      <p:to>
                                        <p:strVal val="visible"/>
                                      </p:to>
                                    </p:set>
                                    <p:animEffect transition="in" filter="fade">
                                      <p:cBhvr>
                                        <p:cTn id="10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p:bldP spid="226" grpId="0"/>
      <p:bldP spid="229" grpId="0" animBg="1"/>
      <p:bldP spid="230" grpId="0" animBg="1"/>
      <p:bldP spid="231" grpId="0" animBg="1"/>
      <p:bldP spid="235" grpId="0"/>
      <p:bldP spid="236" grpId="0"/>
      <p:bldP spid="237" grpId="0"/>
      <p:bldP spid="238" grpId="0" animBg="1"/>
      <p:bldP spid="239" grpId="0"/>
      <p:bldP spid="240" grpId="0"/>
      <p:bldP spid="240" grpId="1"/>
      <p:bldP spid="243" grpId="0"/>
      <p:bldP spid="243" grpId="1"/>
      <p:bldP spid="34" grpId="0"/>
      <p:bldP spid="3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sp>
        <p:nvSpPr>
          <p:cNvPr id="249" name="Google Shape;249;p34"/>
          <p:cNvSpPr txBox="1">
            <a:spLocks noGrp="1"/>
          </p:cNvSpPr>
          <p:nvPr>
            <p:ph type="title" idx="5"/>
          </p:nvPr>
        </p:nvSpPr>
        <p:spPr>
          <a:xfrm>
            <a:off x="73387" y="2636475"/>
            <a:ext cx="1539300" cy="68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Arial"/>
                <a:ea typeface="Arial"/>
                <a:cs typeface="Arial"/>
                <a:sym typeface="Arial"/>
              </a:rPr>
              <a:t>btgraham-300</a:t>
            </a:r>
            <a:endParaRPr>
              <a:latin typeface="Arial"/>
              <a:ea typeface="Arial"/>
              <a:cs typeface="Arial"/>
              <a:sym typeface="Arial"/>
            </a:endParaRPr>
          </a:p>
        </p:txBody>
      </p:sp>
      <p:cxnSp>
        <p:nvCxnSpPr>
          <p:cNvPr id="250" name="Google Shape;250;p34"/>
          <p:cNvCxnSpPr/>
          <p:nvPr/>
        </p:nvCxnSpPr>
        <p:spPr>
          <a:xfrm rot="10800000">
            <a:off x="1778437" y="2776725"/>
            <a:ext cx="0" cy="408600"/>
          </a:xfrm>
          <a:prstGeom prst="straightConnector1">
            <a:avLst/>
          </a:prstGeom>
          <a:noFill/>
          <a:ln w="19050" cap="flat" cmpd="sng">
            <a:solidFill>
              <a:schemeClr val="lt2"/>
            </a:solidFill>
            <a:prstDash val="solid"/>
            <a:round/>
            <a:headEnd type="oval" w="med" len="med"/>
            <a:tailEnd type="oval" w="med" len="med"/>
          </a:ln>
        </p:spPr>
      </p:cxnSp>
      <p:pic>
        <p:nvPicPr>
          <p:cNvPr id="251" name="Google Shape;251;p34"/>
          <p:cNvPicPr preferRelativeResize="0"/>
          <p:nvPr/>
        </p:nvPicPr>
        <p:blipFill>
          <a:blip r:embed="rId4">
            <a:alphaModFix/>
          </a:blip>
          <a:stretch>
            <a:fillRect/>
          </a:stretch>
        </p:blipFill>
        <p:spPr>
          <a:xfrm>
            <a:off x="2086075" y="868526"/>
            <a:ext cx="2784430" cy="1857200"/>
          </a:xfrm>
          <a:prstGeom prst="rect">
            <a:avLst/>
          </a:prstGeom>
          <a:noFill/>
          <a:ln>
            <a:noFill/>
          </a:ln>
        </p:spPr>
      </p:pic>
      <p:pic>
        <p:nvPicPr>
          <p:cNvPr id="252" name="Google Shape;252;p34"/>
          <p:cNvPicPr preferRelativeResize="0"/>
          <p:nvPr/>
        </p:nvPicPr>
        <p:blipFill>
          <a:blip r:embed="rId5">
            <a:alphaModFix/>
          </a:blip>
          <a:stretch>
            <a:fillRect/>
          </a:stretch>
        </p:blipFill>
        <p:spPr>
          <a:xfrm>
            <a:off x="2086050" y="2848199"/>
            <a:ext cx="2784471" cy="1857200"/>
          </a:xfrm>
          <a:prstGeom prst="rect">
            <a:avLst/>
          </a:prstGeom>
          <a:noFill/>
          <a:ln>
            <a:noFill/>
          </a:ln>
        </p:spPr>
      </p:pic>
      <p:cxnSp>
        <p:nvCxnSpPr>
          <p:cNvPr id="253" name="Google Shape;253;p34"/>
          <p:cNvCxnSpPr>
            <a:stCxn id="251" idx="3"/>
            <a:endCxn id="254" idx="1"/>
          </p:cNvCxnSpPr>
          <p:nvPr/>
        </p:nvCxnSpPr>
        <p:spPr>
          <a:xfrm>
            <a:off x="4870505" y="1797126"/>
            <a:ext cx="986400" cy="0"/>
          </a:xfrm>
          <a:prstGeom prst="straightConnector1">
            <a:avLst/>
          </a:prstGeom>
          <a:noFill/>
          <a:ln w="19050" cap="flat" cmpd="sng">
            <a:solidFill>
              <a:srgbClr val="F2F2F2"/>
            </a:solidFill>
            <a:prstDash val="solid"/>
            <a:round/>
            <a:headEnd type="none" w="med" len="med"/>
            <a:tailEnd type="triangle" w="med" len="med"/>
          </a:ln>
        </p:spPr>
      </p:cxnSp>
      <p:cxnSp>
        <p:nvCxnSpPr>
          <p:cNvPr id="255" name="Google Shape;255;p34"/>
          <p:cNvCxnSpPr>
            <a:stCxn id="252" idx="3"/>
            <a:endCxn id="256" idx="1"/>
          </p:cNvCxnSpPr>
          <p:nvPr/>
        </p:nvCxnSpPr>
        <p:spPr>
          <a:xfrm>
            <a:off x="4870521" y="3776799"/>
            <a:ext cx="1261800" cy="0"/>
          </a:xfrm>
          <a:prstGeom prst="straightConnector1">
            <a:avLst/>
          </a:prstGeom>
          <a:noFill/>
          <a:ln w="19050" cap="flat" cmpd="sng">
            <a:solidFill>
              <a:srgbClr val="F2F2F2"/>
            </a:solidFill>
            <a:prstDash val="solid"/>
            <a:round/>
            <a:headEnd type="none" w="med" len="med"/>
            <a:tailEnd type="triangle" w="med" len="med"/>
          </a:ln>
        </p:spPr>
      </p:cxnSp>
      <p:pic>
        <p:nvPicPr>
          <p:cNvPr id="257" name="Google Shape;257;p34"/>
          <p:cNvPicPr preferRelativeResize="0"/>
          <p:nvPr/>
        </p:nvPicPr>
        <p:blipFill>
          <a:blip r:embed="rId6">
            <a:alphaModFix/>
          </a:blip>
          <a:stretch>
            <a:fillRect/>
          </a:stretch>
        </p:blipFill>
        <p:spPr>
          <a:xfrm>
            <a:off x="6132326" y="2848202"/>
            <a:ext cx="1869659" cy="1857200"/>
          </a:xfrm>
          <a:prstGeom prst="rect">
            <a:avLst/>
          </a:prstGeom>
          <a:noFill/>
          <a:ln>
            <a:noFill/>
          </a:ln>
        </p:spPr>
      </p:pic>
      <p:pic>
        <p:nvPicPr>
          <p:cNvPr id="258" name="Google Shape;258;p34"/>
          <p:cNvPicPr preferRelativeResize="0"/>
          <p:nvPr/>
        </p:nvPicPr>
        <p:blipFill>
          <a:blip r:embed="rId7">
            <a:alphaModFix/>
          </a:blip>
          <a:stretch>
            <a:fillRect/>
          </a:stretch>
        </p:blipFill>
        <p:spPr>
          <a:xfrm>
            <a:off x="5857826" y="868525"/>
            <a:ext cx="2418644" cy="1857200"/>
          </a:xfrm>
          <a:prstGeom prst="rect">
            <a:avLst/>
          </a:prstGeom>
          <a:noFill/>
          <a:ln>
            <a:noFill/>
          </a:ln>
        </p:spPr>
      </p:pic>
      <p:sp>
        <p:nvSpPr>
          <p:cNvPr id="259" name="Google Shape;259;p34"/>
          <p:cNvSpPr txBox="1">
            <a:spLocks noGrp="1"/>
          </p:cNvSpPr>
          <p:nvPr>
            <p:ph type="title" idx="6"/>
          </p:nvPr>
        </p:nvSpPr>
        <p:spPr>
          <a:xfrm>
            <a:off x="720000" y="11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Xử lý ảnh</a:t>
            </a:r>
            <a:endParaRPr sz="30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par>
                                <p:cTn id="8" presetID="10" presetClass="entr" presetSubtype="0" fill="hold" nodeType="withEffect">
                                  <p:stCondLst>
                                    <p:cond delay="0"/>
                                  </p:stCondLst>
                                  <p:childTnLst>
                                    <p:set>
                                      <p:cBhvr>
                                        <p:cTn id="9" dur="1" fill="hold">
                                          <p:stCondLst>
                                            <p:cond delay="0"/>
                                          </p:stCondLst>
                                        </p:cTn>
                                        <p:tgtEl>
                                          <p:spTgt spid="258"/>
                                        </p:tgtEl>
                                        <p:attrNameLst>
                                          <p:attrName>style.visibility</p:attrName>
                                        </p:attrNameLst>
                                      </p:cBhvr>
                                      <p:to>
                                        <p:strVal val="visible"/>
                                      </p:to>
                                    </p:set>
                                    <p:animEffect transition="in" filter="fade">
                                      <p:cBhvr>
                                        <p:cTn id="10" dur="500"/>
                                        <p:tgtEl>
                                          <p:spTgt spid="258"/>
                                        </p:tgtEl>
                                      </p:cBhvr>
                                    </p:animEffect>
                                  </p:childTnLst>
                                </p:cTn>
                              </p:par>
                              <p:par>
                                <p:cTn id="11" presetID="10" presetClass="entr" presetSubtype="0" fill="hold" nodeType="withEffect">
                                  <p:stCondLst>
                                    <p:cond delay="0"/>
                                  </p:stCondLst>
                                  <p:childTnLst>
                                    <p:set>
                                      <p:cBhvr>
                                        <p:cTn id="12" dur="1" fill="hold">
                                          <p:stCondLst>
                                            <p:cond delay="0"/>
                                          </p:stCondLst>
                                        </p:cTn>
                                        <p:tgtEl>
                                          <p:spTgt spid="257"/>
                                        </p:tgtEl>
                                        <p:attrNameLst>
                                          <p:attrName>style.visibility</p:attrName>
                                        </p:attrNameLst>
                                      </p:cBhvr>
                                      <p:to>
                                        <p:strVal val="visible"/>
                                      </p:to>
                                    </p:set>
                                    <p:animEffect transition="in" filter="fade">
                                      <p:cBhvr>
                                        <p:cTn id="13" dur="500"/>
                                        <p:tgtEl>
                                          <p:spTgt spid="257"/>
                                        </p:tgtEl>
                                      </p:cBhvr>
                                    </p:animEffect>
                                  </p:childTnLst>
                                </p:cTn>
                              </p:par>
                              <p:par>
                                <p:cTn id="14" presetID="10" presetClass="entr" presetSubtype="0" fill="hold" nodeType="withEffect">
                                  <p:stCondLst>
                                    <p:cond delay="0"/>
                                  </p:stCondLst>
                                  <p:childTnLst>
                                    <p:set>
                                      <p:cBhvr>
                                        <p:cTn id="15" dur="1" fill="hold">
                                          <p:stCondLst>
                                            <p:cond delay="0"/>
                                          </p:stCondLst>
                                        </p:cTn>
                                        <p:tgtEl>
                                          <p:spTgt spid="255"/>
                                        </p:tgtEl>
                                        <p:attrNameLst>
                                          <p:attrName>style.visibility</p:attrName>
                                        </p:attrNameLst>
                                      </p:cBhvr>
                                      <p:to>
                                        <p:strVal val="visible"/>
                                      </p:to>
                                    </p:set>
                                    <p:animEffect transition="in" filter="fade">
                                      <p:cBhvr>
                                        <p:cTn id="16"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1890</Words>
  <Application>Microsoft Office PowerPoint</Application>
  <PresentationFormat>On-screen Show (16:9)</PresentationFormat>
  <Paragraphs>809</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Rajdhani</vt:lpstr>
      <vt:lpstr>Fira Sans Condensed Light</vt:lpstr>
      <vt:lpstr>Arial</vt:lpstr>
      <vt:lpstr>Anton</vt:lpstr>
      <vt:lpstr>Advent Pro Light</vt:lpstr>
      <vt:lpstr>Ai Tech Agency by Slidesgo</vt:lpstr>
      <vt:lpstr>Diabetic Retinopathy</vt:lpstr>
      <vt:lpstr>Mô tả đề tài</vt:lpstr>
      <vt:lpstr>Giới thiệu</vt:lpstr>
      <vt:lpstr>Dataset</vt:lpstr>
      <vt:lpstr>Mô tả đề tài</vt:lpstr>
      <vt:lpstr>Ảnh gốc</vt:lpstr>
      <vt:lpstr>Ảnh crop </vt:lpstr>
      <vt:lpstr>btgraham-300</vt:lpstr>
      <vt:lpstr>btgraham-300</vt:lpstr>
      <vt:lpstr>Xử lý ảnh</vt:lpstr>
      <vt:lpstr>Xử lý ảnh</vt:lpstr>
      <vt:lpstr>Training</vt:lpstr>
      <vt:lpstr>Training</vt:lpstr>
      <vt:lpstr>Training</vt:lpstr>
      <vt:lpstr>Training</vt:lpstr>
      <vt:lpstr>Training</vt:lpstr>
      <vt:lpstr>Training</vt:lpstr>
      <vt:lpstr>Training</vt:lpstr>
      <vt:lpstr>Training</vt:lpstr>
      <vt:lpstr>Imbalance data</vt:lpstr>
      <vt:lpstr>Imbalance data</vt:lpstr>
      <vt:lpstr>Imbalance data</vt:lpstr>
      <vt:lpstr>Evaluate imbalance model</vt:lpstr>
      <vt:lpstr>Training</vt:lpstr>
      <vt:lpstr>Training</vt:lpstr>
      <vt:lpstr>Balance  data</vt:lpstr>
      <vt:lpstr>Balance  data</vt:lpstr>
      <vt:lpstr>Balance  data</vt:lpstr>
      <vt:lpstr>Evaluate balance model</vt:lpstr>
      <vt:lpstr>Training</vt:lpstr>
      <vt:lpstr>Training</vt:lpstr>
      <vt:lpstr>Multi-Classes</vt:lpstr>
      <vt:lpstr>Evaluate multi-classes model</vt:lpstr>
      <vt:lpstr>Training</vt:lpstr>
      <vt:lpstr>Training</vt:lpstr>
      <vt:lpstr>Training</vt:lpstr>
      <vt:lpstr>Balance  data</vt:lpstr>
      <vt:lpstr>Evaluate Imbalance multi-model</vt:lpstr>
      <vt:lpstr>Training</vt:lpstr>
      <vt:lpstr>Training</vt:lpstr>
      <vt:lpstr>Balance  data</vt:lpstr>
      <vt:lpstr>Evaluate balance multi-model</vt:lpstr>
      <vt:lpstr>PowerPoint Presentation</vt:lpstr>
      <vt:lpstr>Kaggle submitting</vt:lpstr>
      <vt:lpstr>Tổng kết</vt:lpstr>
      <vt:lpstr>Hướng phát triển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Retinopathy</dc:title>
  <cp:lastModifiedBy>Trương Xuân Linh</cp:lastModifiedBy>
  <cp:revision>3</cp:revision>
  <dcterms:modified xsi:type="dcterms:W3CDTF">2021-11-26T16:19:41Z</dcterms:modified>
</cp:coreProperties>
</file>